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320" r:id="rId16"/>
    <p:sldId id="374" r:id="rId17"/>
    <p:sldId id="270" r:id="rId1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D76F"/>
    <a:srgbClr val="ABDA6C"/>
    <a:srgbClr val="A6D86E"/>
    <a:srgbClr val="A0D565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867" autoAdjust="0"/>
  </p:normalViewPr>
  <p:slideViewPr>
    <p:cSldViewPr>
      <p:cViewPr varScale="1">
        <p:scale>
          <a:sx n="83" d="100"/>
          <a:sy n="83" d="100"/>
        </p:scale>
        <p:origin x="586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0082B3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0082B3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214686"/>
            <a:ext cx="5714966" cy="364331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0082B3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20313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77940"/>
            <a:ext cx="2804160" cy="276999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5280" y="6377940"/>
            <a:ext cx="3901440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790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88952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85844" y="3362325"/>
            <a:ext cx="4020311" cy="1031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0082B3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9736" y="1976069"/>
            <a:ext cx="9812527" cy="2618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27.jpe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12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interest.com/pin/48273027232629718/" TargetMode="External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0" Type="http://schemas.openxmlformats.org/officeDocument/2006/relationships/image" Target="../media/image11.jpeg"/><Relationship Id="rId4" Type="http://schemas.openxmlformats.org/officeDocument/2006/relationships/image" Target="../media/image7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" y="2"/>
            <a:ext cx="12188952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39216" y="3391661"/>
            <a:ext cx="5942584" cy="105029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85"/>
              </a:spcBef>
            </a:pPr>
            <a:r>
              <a:rPr sz="24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</a:t>
            </a:r>
            <a:r>
              <a:rPr sz="24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Comprehensive</a:t>
            </a:r>
            <a:r>
              <a:rPr sz="24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</a:t>
            </a:r>
            <a:r>
              <a:rPr sz="24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Management </a:t>
            </a:r>
            <a:r>
              <a:rPr sz="2400" spc="-58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solution</a:t>
            </a:r>
            <a:r>
              <a:rPr sz="24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for</a:t>
            </a:r>
            <a:r>
              <a:rPr sz="2400" spc="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4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</a:t>
            </a:r>
            <a:r>
              <a:rPr sz="24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lifecycle</a:t>
            </a:r>
            <a:r>
              <a:rPr sz="24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4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24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4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maintenance </a:t>
            </a:r>
            <a:r>
              <a:rPr sz="24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management</a:t>
            </a:r>
            <a:endParaRPr sz="2400" dirty="0">
              <a:latin typeface="Franklin Gothic Medium"/>
              <a:cs typeface="Franklin Gothic Medium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9465AA-0FAD-46B3-AABD-3AF1B0FAD5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762000"/>
            <a:ext cx="4495800" cy="933831"/>
          </a:xfrm>
          <a:prstGeom prst="rect">
            <a:avLst/>
          </a:prstGeom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id="{D4FA1A5C-5F73-4CAA-BAD0-EA36397A04B7}"/>
              </a:ext>
            </a:extLst>
          </p:cNvPr>
          <p:cNvSpPr/>
          <p:nvPr/>
        </p:nvSpPr>
        <p:spPr>
          <a:xfrm rot="16200000" flipV="1">
            <a:off x="953008" y="14296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9BE919-5DBD-4539-8FB2-B7B2C65431A7}"/>
              </a:ext>
            </a:extLst>
          </p:cNvPr>
          <p:cNvSpPr txBox="1"/>
          <p:nvPr/>
        </p:nvSpPr>
        <p:spPr>
          <a:xfrm>
            <a:off x="2808617" y="15116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4DF55D-319A-431F-A8EA-994F19919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9051" y="1208278"/>
            <a:ext cx="4556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Inventory</a:t>
            </a:r>
            <a:r>
              <a:rPr sz="3600" spc="-80" dirty="0"/>
              <a:t> </a:t>
            </a:r>
            <a:r>
              <a:rPr sz="3600" dirty="0"/>
              <a:t>Management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914771" y="2107819"/>
            <a:ext cx="4743450" cy="414464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241300" marR="363855" indent="-228600">
              <a:lnSpc>
                <a:spcPct val="80000"/>
              </a:lnSpc>
              <a:spcBef>
                <a:spcPts val="509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Purchase </a:t>
            </a:r>
            <a:r>
              <a:rPr lang="en-GB"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requisition /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order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generation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based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on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re-order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points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or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indent</a:t>
            </a:r>
            <a:endParaRPr sz="17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585858"/>
              </a:buClr>
              <a:buFont typeface="Wingdings"/>
              <a:buChar char=""/>
            </a:pPr>
            <a:endParaRPr sz="1550" dirty="0">
              <a:latin typeface="Franklin Gothic Medium"/>
              <a:cs typeface="Franklin Gothic Medium"/>
            </a:endParaRPr>
          </a:p>
          <a:p>
            <a:pPr marL="241300" marR="808990" indent="-228600">
              <a:lnSpc>
                <a:spcPts val="1630"/>
              </a:lnSpc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lang="en-GB"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Requisition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and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Purchase Order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approvals 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by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authorities</a:t>
            </a:r>
            <a:endParaRPr sz="17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ts val="1835"/>
              </a:lnSpc>
              <a:spcBef>
                <a:spcPts val="1410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Parts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requisitions</a:t>
            </a:r>
            <a:r>
              <a:rPr sz="1700" spc="-4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issuance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against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work</a:t>
            </a:r>
            <a:endParaRPr sz="1700" dirty="0">
              <a:latin typeface="Franklin Gothic Medium"/>
              <a:cs typeface="Franklin Gothic Medium"/>
            </a:endParaRPr>
          </a:p>
          <a:p>
            <a:pPr marL="241300">
              <a:lnSpc>
                <a:spcPts val="1835"/>
              </a:lnSpc>
            </a:pP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order</a:t>
            </a:r>
            <a:endParaRPr sz="17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 dirty="0">
              <a:latin typeface="Franklin Gothic Medium"/>
              <a:cs typeface="Franklin Gothic Medium"/>
            </a:endParaRPr>
          </a:p>
          <a:p>
            <a:pPr marL="241300" marR="128905" indent="-228600">
              <a:lnSpc>
                <a:spcPts val="1630"/>
              </a:lnSpc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Maintain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separate </a:t>
            </a:r>
            <a:r>
              <a:rPr sz="17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parts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inventory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at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technician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end</a:t>
            </a:r>
            <a:endParaRPr sz="17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585858"/>
              </a:buClr>
              <a:buFont typeface="Wingdings"/>
              <a:buChar char=""/>
            </a:pPr>
            <a:endParaRPr sz="1550" dirty="0">
              <a:latin typeface="Franklin Gothic Medium"/>
              <a:cs typeface="Franklin Gothic Medium"/>
            </a:endParaRPr>
          </a:p>
          <a:p>
            <a:pPr marL="241300" marR="442595" indent="-228600">
              <a:lnSpc>
                <a:spcPts val="1630"/>
              </a:lnSpc>
              <a:spcBef>
                <a:spcPts val="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Maintain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re-order,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minimum,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maximum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inventory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points</a:t>
            </a:r>
            <a:r>
              <a:rPr sz="17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to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maintain</a:t>
            </a:r>
            <a:r>
              <a:rPr sz="17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safety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stock</a:t>
            </a:r>
            <a:endParaRPr sz="17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buClr>
                <a:srgbClr val="585858"/>
              </a:buClr>
              <a:buFont typeface="Wingdings"/>
              <a:buChar char=""/>
            </a:pPr>
            <a:endParaRPr sz="1600" dirty="0">
              <a:latin typeface="Franklin Gothic Medium"/>
              <a:cs typeface="Franklin Gothic Medium"/>
            </a:endParaRPr>
          </a:p>
          <a:p>
            <a:pPr marL="241300" marR="736600" indent="-228600">
              <a:lnSpc>
                <a:spcPct val="80000"/>
              </a:lnSpc>
              <a:spcBef>
                <a:spcPts val="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Parts linking with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assets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PM’s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which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typically</a:t>
            </a:r>
            <a:r>
              <a:rPr sz="1700" spc="-4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used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to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repair an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asset</a:t>
            </a:r>
            <a:endParaRPr sz="17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390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Control inventory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across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various</a:t>
            </a:r>
            <a:r>
              <a:rPr sz="17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sites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effortlessly</a:t>
            </a:r>
            <a:endParaRPr sz="1700" dirty="0">
              <a:latin typeface="Franklin Gothic Medium"/>
              <a:cs typeface="Franklin Gothic Medium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0619" y="1975104"/>
            <a:ext cx="3776472" cy="42031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556764" y="3864355"/>
            <a:ext cx="965200" cy="39243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146050">
              <a:lnSpc>
                <a:spcPts val="1330"/>
              </a:lnSpc>
              <a:spcBef>
                <a:spcPts val="330"/>
              </a:spcBef>
            </a:pPr>
            <a:r>
              <a:rPr sz="1300" spc="-10" dirty="0">
                <a:latin typeface="Franklin Gothic Medium"/>
                <a:cs typeface="Franklin Gothic Medium"/>
              </a:rPr>
              <a:t>Inventory </a:t>
            </a:r>
            <a:r>
              <a:rPr sz="1300" spc="-5" dirty="0">
                <a:latin typeface="Franklin Gothic Medium"/>
                <a:cs typeface="Franklin Gothic Medium"/>
              </a:rPr>
              <a:t> </a:t>
            </a:r>
            <a:r>
              <a:rPr sz="1300" spc="-15" dirty="0">
                <a:latin typeface="Franklin Gothic Medium"/>
                <a:cs typeface="Franklin Gothic Medium"/>
              </a:rPr>
              <a:t>M</a:t>
            </a:r>
            <a:r>
              <a:rPr sz="1300" spc="-10" dirty="0">
                <a:latin typeface="Franklin Gothic Medium"/>
                <a:cs typeface="Franklin Gothic Medium"/>
              </a:rPr>
              <a:t>a</a:t>
            </a:r>
            <a:r>
              <a:rPr sz="1300" spc="-15" dirty="0">
                <a:latin typeface="Franklin Gothic Medium"/>
                <a:cs typeface="Franklin Gothic Medium"/>
              </a:rPr>
              <a:t>n</a:t>
            </a:r>
            <a:r>
              <a:rPr sz="1300" spc="-10" dirty="0">
                <a:latin typeface="Franklin Gothic Medium"/>
                <a:cs typeface="Franklin Gothic Medium"/>
              </a:rPr>
              <a:t>ag</a:t>
            </a:r>
            <a:r>
              <a:rPr sz="1300" spc="-5" dirty="0">
                <a:latin typeface="Franklin Gothic Medium"/>
                <a:cs typeface="Franklin Gothic Medium"/>
              </a:rPr>
              <a:t>e</a:t>
            </a:r>
            <a:r>
              <a:rPr sz="1300" spc="-10" dirty="0">
                <a:latin typeface="Franklin Gothic Medium"/>
                <a:cs typeface="Franklin Gothic Medium"/>
              </a:rPr>
              <a:t>m</a:t>
            </a:r>
            <a:r>
              <a:rPr sz="1300" spc="-5" dirty="0">
                <a:latin typeface="Franklin Gothic Medium"/>
                <a:cs typeface="Franklin Gothic Medium"/>
              </a:rPr>
              <a:t>e</a:t>
            </a:r>
            <a:r>
              <a:rPr sz="1300" spc="-15" dirty="0">
                <a:latin typeface="Franklin Gothic Medium"/>
                <a:cs typeface="Franklin Gothic Medium"/>
              </a:rPr>
              <a:t>n</a:t>
            </a:r>
            <a:r>
              <a:rPr sz="1300" spc="-5" dirty="0">
                <a:latin typeface="Franklin Gothic Medium"/>
                <a:cs typeface="Franklin Gothic Medium"/>
              </a:rPr>
              <a:t>t</a:t>
            </a:r>
            <a:endParaRPr sz="1300">
              <a:latin typeface="Franklin Gothic Medium"/>
              <a:cs typeface="Franklin Gothic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45167" y="2207353"/>
            <a:ext cx="776797" cy="53925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0" marR="5080" indent="-114300">
              <a:lnSpc>
                <a:spcPts val="1120"/>
              </a:lnSpc>
            </a:pPr>
            <a:r>
              <a:rPr sz="1100" spc="-5" dirty="0">
                <a:latin typeface="Franklin Gothic Medium"/>
                <a:cs typeface="Franklin Gothic Medium"/>
              </a:rPr>
              <a:t>Pu</a:t>
            </a:r>
            <a:r>
              <a:rPr sz="1100" spc="5" dirty="0">
                <a:latin typeface="Franklin Gothic Medium"/>
                <a:cs typeface="Franklin Gothic Medium"/>
              </a:rPr>
              <a:t>r</a:t>
            </a:r>
            <a:r>
              <a:rPr sz="1100" dirty="0">
                <a:latin typeface="Franklin Gothic Medium"/>
                <a:cs typeface="Franklin Gothic Medium"/>
              </a:rPr>
              <a:t>cha</a:t>
            </a:r>
            <a:r>
              <a:rPr sz="1100" spc="-5" dirty="0">
                <a:latin typeface="Franklin Gothic Medium"/>
                <a:cs typeface="Franklin Gothic Medium"/>
              </a:rPr>
              <a:t>se </a:t>
            </a:r>
            <a:endParaRPr lang="en-GB" sz="1100" spc="-5" dirty="0">
              <a:latin typeface="Franklin Gothic Medium"/>
              <a:cs typeface="Franklin Gothic Medium"/>
            </a:endParaRPr>
          </a:p>
          <a:p>
            <a:pPr marL="127000" marR="5080" indent="-114300">
              <a:lnSpc>
                <a:spcPts val="1120"/>
              </a:lnSpc>
              <a:spcBef>
                <a:spcPts val="305"/>
              </a:spcBef>
            </a:pPr>
            <a:r>
              <a:rPr lang="en-GB" sz="1100" spc="-5" dirty="0">
                <a:latin typeface="Franklin Gothic Medium"/>
                <a:cs typeface="Franklin Gothic Medium"/>
              </a:rPr>
              <a:t>Requisition/ </a:t>
            </a:r>
          </a:p>
          <a:p>
            <a:pPr marL="127000" marR="5080" indent="-114300">
              <a:lnSpc>
                <a:spcPts val="1120"/>
              </a:lnSpc>
              <a:spcBef>
                <a:spcPts val="305"/>
              </a:spcBef>
            </a:pPr>
            <a:r>
              <a:rPr sz="1100" dirty="0">
                <a:latin typeface="Franklin Gothic Medium"/>
                <a:cs typeface="Franklin Gothic Medium"/>
              </a:rPr>
              <a:t>Order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04513" y="3029457"/>
            <a:ext cx="620395" cy="4787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-2540" algn="ctr">
              <a:lnSpc>
                <a:spcPct val="85000"/>
              </a:lnSpc>
              <a:spcBef>
                <a:spcPts val="300"/>
              </a:spcBef>
            </a:pPr>
            <a:r>
              <a:rPr sz="1100" dirty="0">
                <a:latin typeface="Franklin Gothic Medium"/>
                <a:cs typeface="Franklin Gothic Medium"/>
              </a:rPr>
              <a:t>Purchase </a:t>
            </a:r>
            <a:r>
              <a:rPr sz="1100" spc="-260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Order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spc="-10" dirty="0">
                <a:latin typeface="Franklin Gothic Medium"/>
                <a:cs typeface="Franklin Gothic Medium"/>
              </a:rPr>
              <a:t>A</a:t>
            </a:r>
            <a:r>
              <a:rPr sz="1100" dirty="0">
                <a:latin typeface="Franklin Gothic Medium"/>
                <a:cs typeface="Franklin Gothic Medium"/>
              </a:rPr>
              <a:t>ppro</a:t>
            </a:r>
            <a:r>
              <a:rPr sz="1100" spc="-5" dirty="0">
                <a:latin typeface="Franklin Gothic Medium"/>
                <a:cs typeface="Franklin Gothic Medium"/>
              </a:rPr>
              <a:t>v</a:t>
            </a:r>
            <a:r>
              <a:rPr sz="1100" dirty="0">
                <a:latin typeface="Franklin Gothic Medium"/>
                <a:cs typeface="Franklin Gothic Medium"/>
              </a:rPr>
              <a:t>als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39565" y="4688840"/>
            <a:ext cx="548005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12065">
              <a:lnSpc>
                <a:spcPts val="1120"/>
              </a:lnSpc>
              <a:spcBef>
                <a:spcPts val="305"/>
              </a:spcBef>
            </a:pPr>
            <a:r>
              <a:rPr sz="1100" dirty="0">
                <a:latin typeface="Franklin Gothic Medium"/>
                <a:cs typeface="Franklin Gothic Medium"/>
              </a:rPr>
              <a:t>Ma</a:t>
            </a:r>
            <a:r>
              <a:rPr sz="1100" spc="5" dirty="0">
                <a:latin typeface="Franklin Gothic Medium"/>
                <a:cs typeface="Franklin Gothic Medium"/>
              </a:rPr>
              <a:t>t</a:t>
            </a:r>
            <a:r>
              <a:rPr sz="1100" spc="-5" dirty="0">
                <a:latin typeface="Franklin Gothic Medium"/>
                <a:cs typeface="Franklin Gothic Medium"/>
              </a:rPr>
              <a:t>er</a:t>
            </a:r>
            <a:r>
              <a:rPr sz="1100" spc="5" dirty="0">
                <a:latin typeface="Franklin Gothic Medium"/>
                <a:cs typeface="Franklin Gothic Medium"/>
              </a:rPr>
              <a:t>i</a:t>
            </a:r>
            <a:r>
              <a:rPr sz="1100" dirty="0">
                <a:latin typeface="Franklin Gothic Medium"/>
                <a:cs typeface="Franklin Gothic Medium"/>
              </a:rPr>
              <a:t>al  R</a:t>
            </a:r>
            <a:r>
              <a:rPr sz="1100" spc="-5" dirty="0">
                <a:latin typeface="Franklin Gothic Medium"/>
                <a:cs typeface="Franklin Gothic Medium"/>
              </a:rPr>
              <a:t>e</a:t>
            </a:r>
            <a:r>
              <a:rPr sz="1100" dirty="0">
                <a:latin typeface="Franklin Gothic Medium"/>
                <a:cs typeface="Franklin Gothic Medium"/>
              </a:rPr>
              <a:t>ceipts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86557" y="5482844"/>
            <a:ext cx="704850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180975">
              <a:lnSpc>
                <a:spcPts val="1120"/>
              </a:lnSpc>
              <a:spcBef>
                <a:spcPts val="305"/>
              </a:spcBef>
            </a:pPr>
            <a:r>
              <a:rPr sz="1100" dirty="0">
                <a:latin typeface="Franklin Gothic Medium"/>
                <a:cs typeface="Franklin Gothic Medium"/>
              </a:rPr>
              <a:t>Parts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R</a:t>
            </a:r>
            <a:r>
              <a:rPr sz="1100" spc="-5" dirty="0">
                <a:latin typeface="Franklin Gothic Medium"/>
                <a:cs typeface="Franklin Gothic Medium"/>
              </a:rPr>
              <a:t>e</a:t>
            </a:r>
            <a:r>
              <a:rPr sz="1100" dirty="0">
                <a:latin typeface="Franklin Gothic Medium"/>
                <a:cs typeface="Franklin Gothic Medium"/>
              </a:rPr>
              <a:t>q</a:t>
            </a:r>
            <a:r>
              <a:rPr sz="1100" spc="5" dirty="0">
                <a:latin typeface="Franklin Gothic Medium"/>
                <a:cs typeface="Franklin Gothic Medium"/>
              </a:rPr>
              <a:t>u</a:t>
            </a:r>
            <a:r>
              <a:rPr sz="1100" dirty="0">
                <a:latin typeface="Franklin Gothic Medium"/>
                <a:cs typeface="Franklin Gothic Medium"/>
              </a:rPr>
              <a:t>i</a:t>
            </a:r>
            <a:r>
              <a:rPr sz="1100" spc="-5" dirty="0">
                <a:latin typeface="Franklin Gothic Medium"/>
                <a:cs typeface="Franklin Gothic Medium"/>
              </a:rPr>
              <a:t>s</a:t>
            </a:r>
            <a:r>
              <a:rPr sz="1100" spc="5" dirty="0">
                <a:latin typeface="Franklin Gothic Medium"/>
                <a:cs typeface="Franklin Gothic Medium"/>
              </a:rPr>
              <a:t>i</a:t>
            </a:r>
            <a:r>
              <a:rPr sz="1100" dirty="0">
                <a:latin typeface="Franklin Gothic Medium"/>
                <a:cs typeface="Franklin Gothic Medium"/>
              </a:rPr>
              <a:t>t</a:t>
            </a:r>
            <a:r>
              <a:rPr sz="1100" spc="-10" dirty="0">
                <a:latin typeface="Franklin Gothic Medium"/>
                <a:cs typeface="Franklin Gothic Medium"/>
              </a:rPr>
              <a:t>i</a:t>
            </a:r>
            <a:r>
              <a:rPr sz="1100" dirty="0">
                <a:latin typeface="Franklin Gothic Medium"/>
                <a:cs typeface="Franklin Gothic Medium"/>
              </a:rPr>
              <a:t>on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84553" y="4688840"/>
            <a:ext cx="558800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139700">
              <a:lnSpc>
                <a:spcPts val="1120"/>
              </a:lnSpc>
              <a:spcBef>
                <a:spcPts val="305"/>
              </a:spcBef>
            </a:pPr>
            <a:r>
              <a:rPr sz="1100" dirty="0">
                <a:latin typeface="Franklin Gothic Medium"/>
                <a:cs typeface="Franklin Gothic Medium"/>
              </a:rPr>
              <a:t>Part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I</a:t>
            </a:r>
            <a:r>
              <a:rPr sz="1100" spc="-5" dirty="0">
                <a:latin typeface="Franklin Gothic Medium"/>
                <a:cs typeface="Franklin Gothic Medium"/>
              </a:rPr>
              <a:t>s</a:t>
            </a:r>
            <a:r>
              <a:rPr sz="1100" dirty="0">
                <a:latin typeface="Franklin Gothic Medium"/>
                <a:cs typeface="Franklin Gothic Medium"/>
              </a:rPr>
              <a:t>suance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23594" y="3100832"/>
            <a:ext cx="680085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35890" marR="5080" indent="-123825">
              <a:lnSpc>
                <a:spcPts val="1120"/>
              </a:lnSpc>
              <a:spcBef>
                <a:spcPts val="305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E</a:t>
            </a:r>
            <a:r>
              <a:rPr sz="1100" dirty="0">
                <a:latin typeface="Franklin Gothic Medium"/>
                <a:cs typeface="Franklin Gothic Medium"/>
              </a:rPr>
              <a:t>xtra</a:t>
            </a:r>
            <a:r>
              <a:rPr sz="1100" spc="-20" dirty="0">
                <a:latin typeface="Franklin Gothic Medium"/>
                <a:cs typeface="Franklin Gothic Medium"/>
              </a:rPr>
              <a:t> </a:t>
            </a:r>
            <a:r>
              <a:rPr sz="1100" spc="-5" dirty="0">
                <a:latin typeface="Franklin Gothic Medium"/>
                <a:cs typeface="Franklin Gothic Medium"/>
              </a:rPr>
              <a:t>Pa</a:t>
            </a:r>
            <a:r>
              <a:rPr sz="1100" spc="5" dirty="0">
                <a:latin typeface="Franklin Gothic Medium"/>
                <a:cs typeface="Franklin Gothic Medium"/>
              </a:rPr>
              <a:t>r</a:t>
            </a:r>
            <a:r>
              <a:rPr sz="1100" dirty="0">
                <a:latin typeface="Franklin Gothic Medium"/>
                <a:cs typeface="Franklin Gothic Medium"/>
              </a:rPr>
              <a:t>ts  Return</a:t>
            </a:r>
            <a:endParaRPr sz="1100">
              <a:latin typeface="Franklin Gothic Medium"/>
              <a:cs typeface="Franklin Gothic Medium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640E5D-39B3-460B-B82E-9BF29EAD4D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609600"/>
            <a:ext cx="4495800" cy="933831"/>
          </a:xfrm>
          <a:prstGeom prst="rect">
            <a:avLst/>
          </a:prstGeom>
        </p:spPr>
      </p:pic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2F83C029-A376-4747-B46B-6992AAAD4BD6}"/>
              </a:ext>
            </a:extLst>
          </p:cNvPr>
          <p:cNvSpPr/>
          <p:nvPr/>
        </p:nvSpPr>
        <p:spPr>
          <a:xfrm rot="16200000" flipV="1">
            <a:off x="953008" y="12772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333C72-58C1-43DA-9E14-E56C81C1B3C4}"/>
              </a:ext>
            </a:extLst>
          </p:cNvPr>
          <p:cNvSpPr txBox="1"/>
          <p:nvPr/>
        </p:nvSpPr>
        <p:spPr>
          <a:xfrm>
            <a:off x="2808617" y="13592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9FC9FF3-C823-4E10-9C8B-EF3B6C773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9051" y="1208278"/>
            <a:ext cx="47859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Inspection</a:t>
            </a:r>
            <a:r>
              <a:rPr sz="3600" spc="-120" dirty="0"/>
              <a:t> </a:t>
            </a:r>
            <a:r>
              <a:rPr sz="3600" dirty="0"/>
              <a:t>Management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914771" y="2161158"/>
            <a:ext cx="485521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95"/>
              </a:spcBef>
              <a:buSzPct val="78125"/>
              <a:buFont typeface="Wingdings"/>
              <a:buChar char=""/>
              <a:tabLst>
                <a:tab pos="241300" algn="l"/>
              </a:tabLst>
            </a:pP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Complete cycle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of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Inspection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from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Check Lists, 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Inspection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schedules,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result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recording,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corrective </a:t>
            </a:r>
            <a:r>
              <a:rPr sz="1600" spc="-38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actions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to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completion</a:t>
            </a:r>
            <a:endParaRPr sz="16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14771" y="3121279"/>
            <a:ext cx="470535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95"/>
              </a:spcBef>
              <a:buSzPct val="78125"/>
              <a:buFont typeface="Wingdings"/>
              <a:buChar char=""/>
              <a:tabLst>
                <a:tab pos="241300" algn="l"/>
              </a:tabLst>
            </a:pP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Easily identify and assign 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follow-up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task related </a:t>
            </a:r>
            <a:r>
              <a:rPr sz="16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to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inspection findings. Ensure their completion with 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escalating emails notification and dash boards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that </a:t>
            </a:r>
            <a:r>
              <a:rPr sz="1600" spc="-38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display</a:t>
            </a:r>
            <a:r>
              <a:rPr sz="16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completed, pending,</a:t>
            </a:r>
            <a:r>
              <a:rPr sz="16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overdue</a:t>
            </a:r>
            <a:r>
              <a:rPr sz="16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task.</a:t>
            </a:r>
            <a:endParaRPr sz="16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14771" y="4325492"/>
            <a:ext cx="47136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95"/>
              </a:spcBef>
              <a:buSzPct val="78125"/>
              <a:buFont typeface="Wingdings"/>
              <a:buChar char=""/>
              <a:tabLst>
                <a:tab pos="241300" algn="l"/>
              </a:tabLst>
            </a:pP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Enables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the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plant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to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be</a:t>
            </a:r>
            <a:r>
              <a:rPr sz="16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returned</a:t>
            </a:r>
            <a:r>
              <a:rPr sz="16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to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service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safe </a:t>
            </a:r>
            <a:r>
              <a:rPr sz="1600" spc="-38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operating</a:t>
            </a:r>
            <a:r>
              <a:rPr sz="16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condition</a:t>
            </a:r>
            <a:endParaRPr sz="1600">
              <a:latin typeface="Franklin Gothic Medium"/>
              <a:cs typeface="Franklin Gothic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14771" y="5041468"/>
            <a:ext cx="5026660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SzPct val="78125"/>
              <a:buFont typeface="Wingdings"/>
              <a:buChar char=""/>
              <a:tabLst>
                <a:tab pos="241300" algn="l"/>
              </a:tabLst>
            </a:pP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Gain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complete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visibility</a:t>
            </a:r>
            <a:r>
              <a:rPr sz="16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into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inspection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program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and</a:t>
            </a:r>
            <a:endParaRPr sz="1600">
              <a:latin typeface="Franklin Gothic Medium"/>
              <a:cs typeface="Franklin Gothic Medium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manage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inspection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data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</a:t>
            </a:r>
            <a:r>
              <a:rPr sz="16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secure</a:t>
            </a:r>
            <a:r>
              <a:rPr sz="1600" spc="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centralized</a:t>
            </a:r>
            <a:r>
              <a:rPr sz="16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system</a:t>
            </a:r>
            <a:endParaRPr sz="1600"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14771" y="5758383"/>
            <a:ext cx="47174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SzPct val="78125"/>
              <a:buFont typeface="Wingdings"/>
              <a:buChar char=""/>
              <a:tabLst>
                <a:tab pos="241300" algn="l"/>
              </a:tabLst>
            </a:pPr>
            <a:r>
              <a:rPr sz="16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Reduce</a:t>
            </a:r>
            <a:r>
              <a:rPr sz="16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liability</a:t>
            </a:r>
            <a:r>
              <a:rPr sz="16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fulfil</a:t>
            </a:r>
            <a:r>
              <a:rPr sz="1600" spc="-4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compliance</a:t>
            </a:r>
            <a:r>
              <a:rPr sz="16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6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requirements.</a:t>
            </a:r>
            <a:endParaRPr sz="1600">
              <a:latin typeface="Franklin Gothic Medium"/>
              <a:cs typeface="Franklin Gothic Medium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0619" y="1975104"/>
            <a:ext cx="3776472" cy="420319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556764" y="3864355"/>
            <a:ext cx="965200" cy="39243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106680">
              <a:lnSpc>
                <a:spcPts val="1330"/>
              </a:lnSpc>
              <a:spcBef>
                <a:spcPts val="330"/>
              </a:spcBef>
            </a:pPr>
            <a:r>
              <a:rPr sz="1300" spc="-10" dirty="0">
                <a:latin typeface="Franklin Gothic Medium"/>
                <a:cs typeface="Franklin Gothic Medium"/>
              </a:rPr>
              <a:t>Inspection </a:t>
            </a:r>
            <a:r>
              <a:rPr sz="1300" spc="-5" dirty="0">
                <a:latin typeface="Franklin Gothic Medium"/>
                <a:cs typeface="Franklin Gothic Medium"/>
              </a:rPr>
              <a:t> </a:t>
            </a:r>
            <a:r>
              <a:rPr sz="1300" spc="-15" dirty="0">
                <a:latin typeface="Franklin Gothic Medium"/>
                <a:cs typeface="Franklin Gothic Medium"/>
              </a:rPr>
              <a:t>M</a:t>
            </a:r>
            <a:r>
              <a:rPr sz="1300" spc="-10" dirty="0">
                <a:latin typeface="Franklin Gothic Medium"/>
                <a:cs typeface="Franklin Gothic Medium"/>
              </a:rPr>
              <a:t>a</a:t>
            </a:r>
            <a:r>
              <a:rPr sz="1300" spc="-15" dirty="0">
                <a:latin typeface="Franklin Gothic Medium"/>
                <a:cs typeface="Franklin Gothic Medium"/>
              </a:rPr>
              <a:t>n</a:t>
            </a:r>
            <a:r>
              <a:rPr sz="1300" spc="-10" dirty="0">
                <a:latin typeface="Franklin Gothic Medium"/>
                <a:cs typeface="Franklin Gothic Medium"/>
              </a:rPr>
              <a:t>ag</a:t>
            </a:r>
            <a:r>
              <a:rPr sz="1300" spc="-5" dirty="0">
                <a:latin typeface="Franklin Gothic Medium"/>
                <a:cs typeface="Franklin Gothic Medium"/>
              </a:rPr>
              <a:t>e</a:t>
            </a:r>
            <a:r>
              <a:rPr sz="1300" spc="-10" dirty="0">
                <a:latin typeface="Franklin Gothic Medium"/>
                <a:cs typeface="Franklin Gothic Medium"/>
              </a:rPr>
              <a:t>m</a:t>
            </a:r>
            <a:r>
              <a:rPr sz="1300" spc="-5" dirty="0">
                <a:latin typeface="Franklin Gothic Medium"/>
                <a:cs typeface="Franklin Gothic Medium"/>
              </a:rPr>
              <a:t>e</a:t>
            </a:r>
            <a:r>
              <a:rPr sz="1300" spc="-15" dirty="0">
                <a:latin typeface="Franklin Gothic Medium"/>
                <a:cs typeface="Franklin Gothic Medium"/>
              </a:rPr>
              <a:t>n</a:t>
            </a:r>
            <a:r>
              <a:rPr sz="1300" spc="-5" dirty="0">
                <a:latin typeface="Franklin Gothic Medium"/>
                <a:cs typeface="Franklin Gothic Medium"/>
              </a:rPr>
              <a:t>t</a:t>
            </a:r>
            <a:endParaRPr sz="1300"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85033" y="2378201"/>
            <a:ext cx="70802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Check</a:t>
            </a:r>
            <a:r>
              <a:rPr sz="1100" spc="-60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Lists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67936" y="3029457"/>
            <a:ext cx="690245" cy="4787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065" marR="5080" algn="ctr">
              <a:lnSpc>
                <a:spcPct val="85000"/>
              </a:lnSpc>
              <a:spcBef>
                <a:spcPts val="300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Inspection </a:t>
            </a:r>
            <a:r>
              <a:rPr sz="1100" dirty="0">
                <a:latin typeface="Franklin Gothic Medium"/>
                <a:cs typeface="Franklin Gothic Medium"/>
              </a:rPr>
              <a:t> Plan &amp;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Schedul</a:t>
            </a:r>
            <a:r>
              <a:rPr sz="1100" spc="-10" dirty="0">
                <a:latin typeface="Franklin Gothic Medium"/>
                <a:cs typeface="Franklin Gothic Medium"/>
              </a:rPr>
              <a:t>i</a:t>
            </a:r>
            <a:r>
              <a:rPr sz="1100" dirty="0">
                <a:latin typeface="Franklin Gothic Medium"/>
                <a:cs typeface="Franklin Gothic Medium"/>
              </a:rPr>
              <a:t>ng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89272" y="4617465"/>
            <a:ext cx="647700" cy="4787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ct val="85000"/>
              </a:lnSpc>
              <a:spcBef>
                <a:spcPts val="300"/>
              </a:spcBef>
            </a:pPr>
            <a:r>
              <a:rPr sz="1100" dirty="0">
                <a:latin typeface="Franklin Gothic Medium"/>
                <a:cs typeface="Franklin Gothic Medium"/>
              </a:rPr>
              <a:t>Insp</a:t>
            </a:r>
            <a:r>
              <a:rPr sz="1100" spc="-5" dirty="0">
                <a:latin typeface="Franklin Gothic Medium"/>
                <a:cs typeface="Franklin Gothic Medium"/>
              </a:rPr>
              <a:t>ec</a:t>
            </a:r>
            <a:r>
              <a:rPr sz="1100" dirty="0">
                <a:latin typeface="Franklin Gothic Medium"/>
                <a:cs typeface="Franklin Gothic Medium"/>
              </a:rPr>
              <a:t>ti</a:t>
            </a:r>
            <a:r>
              <a:rPr sz="1100" spc="-10" dirty="0">
                <a:latin typeface="Franklin Gothic Medium"/>
                <a:cs typeface="Franklin Gothic Medium"/>
              </a:rPr>
              <a:t>o</a:t>
            </a:r>
            <a:r>
              <a:rPr sz="1100" dirty="0">
                <a:latin typeface="Franklin Gothic Medium"/>
                <a:cs typeface="Franklin Gothic Medium"/>
              </a:rPr>
              <a:t>n  Order &amp;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Result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00857" y="5482844"/>
            <a:ext cx="475615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47625" marR="5080" indent="-35560">
              <a:lnSpc>
                <a:spcPts val="1120"/>
              </a:lnSpc>
              <a:spcBef>
                <a:spcPts val="305"/>
              </a:spcBef>
            </a:pPr>
            <a:r>
              <a:rPr sz="1100" dirty="0">
                <a:latin typeface="Franklin Gothic Medium"/>
                <a:cs typeface="Franklin Gothic Medium"/>
              </a:rPr>
              <a:t>Id</a:t>
            </a:r>
            <a:r>
              <a:rPr sz="1100" spc="-5" dirty="0">
                <a:latin typeface="Franklin Gothic Medium"/>
                <a:cs typeface="Franklin Gothic Medium"/>
              </a:rPr>
              <a:t>en</a:t>
            </a:r>
            <a:r>
              <a:rPr sz="1100" dirty="0">
                <a:latin typeface="Franklin Gothic Medium"/>
                <a:cs typeface="Franklin Gothic Medium"/>
              </a:rPr>
              <a:t>tify  </a:t>
            </a:r>
            <a:r>
              <a:rPr sz="1100" spc="-5" dirty="0">
                <a:latin typeface="Franklin Gothic Medium"/>
                <a:cs typeface="Franklin Gothic Medium"/>
              </a:rPr>
              <a:t>Issues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47977" y="4688840"/>
            <a:ext cx="629920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93345" marR="5080" indent="-81280">
              <a:lnSpc>
                <a:spcPts val="1120"/>
              </a:lnSpc>
              <a:spcBef>
                <a:spcPts val="305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Co</a:t>
            </a:r>
            <a:r>
              <a:rPr sz="1100" spc="5" dirty="0">
                <a:latin typeface="Franklin Gothic Medium"/>
                <a:cs typeface="Franklin Gothic Medium"/>
              </a:rPr>
              <a:t>r</a:t>
            </a:r>
            <a:r>
              <a:rPr sz="1100" dirty="0">
                <a:latin typeface="Franklin Gothic Medium"/>
                <a:cs typeface="Franklin Gothic Medium"/>
              </a:rPr>
              <a:t>r</a:t>
            </a:r>
            <a:r>
              <a:rPr sz="1100" spc="-5" dirty="0">
                <a:latin typeface="Franklin Gothic Medium"/>
                <a:cs typeface="Franklin Gothic Medium"/>
              </a:rPr>
              <a:t>ec</a:t>
            </a:r>
            <a:r>
              <a:rPr sz="1100" dirty="0">
                <a:latin typeface="Franklin Gothic Medium"/>
                <a:cs typeface="Franklin Gothic Medium"/>
              </a:rPr>
              <a:t>ti</a:t>
            </a:r>
            <a:r>
              <a:rPr sz="1100" spc="-5" dirty="0">
                <a:latin typeface="Franklin Gothic Medium"/>
                <a:cs typeface="Franklin Gothic Medium"/>
              </a:rPr>
              <a:t>ve  </a:t>
            </a:r>
            <a:r>
              <a:rPr sz="1100" dirty="0">
                <a:latin typeface="Franklin Gothic Medium"/>
                <a:cs typeface="Franklin Gothic Medium"/>
              </a:rPr>
              <a:t>Actions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06830" y="3029457"/>
            <a:ext cx="715645" cy="4787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-3175" algn="ctr">
              <a:lnSpc>
                <a:spcPct val="85000"/>
              </a:lnSpc>
              <a:spcBef>
                <a:spcPts val="300"/>
              </a:spcBef>
            </a:pPr>
            <a:r>
              <a:rPr sz="1100" dirty="0">
                <a:latin typeface="Franklin Gothic Medium"/>
                <a:cs typeface="Franklin Gothic Medium"/>
              </a:rPr>
              <a:t>Rectify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Issues &amp;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spc="-5" dirty="0">
                <a:latin typeface="Franklin Gothic Medium"/>
                <a:cs typeface="Franklin Gothic Medium"/>
              </a:rPr>
              <a:t>Com</a:t>
            </a:r>
            <a:r>
              <a:rPr sz="1100" dirty="0">
                <a:latin typeface="Franklin Gothic Medium"/>
                <a:cs typeface="Franklin Gothic Medium"/>
              </a:rPr>
              <a:t>pl</a:t>
            </a:r>
            <a:r>
              <a:rPr sz="1100" spc="-5" dirty="0">
                <a:latin typeface="Franklin Gothic Medium"/>
                <a:cs typeface="Franklin Gothic Medium"/>
              </a:rPr>
              <a:t>eti</a:t>
            </a:r>
            <a:r>
              <a:rPr sz="1100" spc="-10" dirty="0">
                <a:latin typeface="Franklin Gothic Medium"/>
                <a:cs typeface="Franklin Gothic Medium"/>
              </a:rPr>
              <a:t>o</a:t>
            </a:r>
            <a:r>
              <a:rPr sz="1100" dirty="0">
                <a:latin typeface="Franklin Gothic Medium"/>
                <a:cs typeface="Franklin Gothic Medium"/>
              </a:rPr>
              <a:t>n</a:t>
            </a:r>
            <a:endParaRPr sz="1100">
              <a:latin typeface="Franklin Gothic Medium"/>
              <a:cs typeface="Franklin Gothic Medium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4F552A-36EE-47CF-982A-F6883A1732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609600"/>
            <a:ext cx="4495800" cy="933831"/>
          </a:xfrm>
          <a:prstGeom prst="rect">
            <a:avLst/>
          </a:prstGeom>
        </p:spPr>
      </p:pic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7CDA2B6B-F560-4E1A-921B-09CD11085477}"/>
              </a:ext>
            </a:extLst>
          </p:cNvPr>
          <p:cNvSpPr/>
          <p:nvPr/>
        </p:nvSpPr>
        <p:spPr>
          <a:xfrm rot="16200000" flipV="1">
            <a:off x="953008" y="12772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8F1A43-71F4-48B7-A0E5-68D6EFD80E4D}"/>
              </a:ext>
            </a:extLst>
          </p:cNvPr>
          <p:cNvSpPr txBox="1"/>
          <p:nvPr/>
        </p:nvSpPr>
        <p:spPr>
          <a:xfrm>
            <a:off x="2808617" y="13592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D54CFF-12F7-43BF-BFEA-D635787922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4016" y="1711960"/>
            <a:ext cx="16046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Security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189736" y="2715895"/>
            <a:ext cx="6181725" cy="2846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5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Store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Password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Encrypted</a:t>
            </a:r>
            <a:r>
              <a:rPr sz="20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form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5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Role</a:t>
            </a:r>
            <a:r>
              <a:rPr sz="20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based</a:t>
            </a:r>
            <a:r>
              <a:rPr sz="20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permission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Regular</a:t>
            </a:r>
            <a:r>
              <a:rPr sz="2000" spc="-4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Password</a:t>
            </a:r>
            <a:r>
              <a:rPr sz="20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Expiration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Lock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System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Login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after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defined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limit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of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Login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failures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Maintain</a:t>
            </a:r>
            <a:r>
              <a:rPr sz="20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user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log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Password</a:t>
            </a:r>
            <a:r>
              <a:rPr sz="20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Strength</a:t>
            </a:r>
            <a:endParaRPr sz="2000" dirty="0">
              <a:latin typeface="Franklin Gothic Medium"/>
              <a:cs typeface="Franklin Gothic Medium"/>
            </a:endParaRPr>
          </a:p>
          <a:p>
            <a:pPr marL="304800" indent="-292735">
              <a:lnSpc>
                <a:spcPct val="100000"/>
              </a:lnSpc>
              <a:spcBef>
                <a:spcPts val="1560"/>
              </a:spcBef>
              <a:buSzPct val="80000"/>
              <a:buFont typeface="Wingdings"/>
              <a:buChar char=""/>
              <a:tabLst>
                <a:tab pos="304800" algn="l"/>
                <a:tab pos="305435" algn="l"/>
              </a:tabLst>
            </a:pP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Different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Password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for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Approval</a:t>
            </a:r>
            <a:r>
              <a:rPr sz="20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from</a:t>
            </a:r>
            <a:r>
              <a:rPr sz="20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Login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Password.</a:t>
            </a:r>
            <a:endParaRPr sz="2000" dirty="0">
              <a:latin typeface="Franklin Gothic Medium"/>
              <a:cs typeface="Franklin Gothic Medium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AEEA6-38A7-4C8F-94BE-8C6049C53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D93B34-CAB0-43B2-8CD7-CA03BB76A8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609600"/>
            <a:ext cx="4495800" cy="933831"/>
          </a:xfrm>
          <a:prstGeom prst="rect">
            <a:avLst/>
          </a:prstGeom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8870E420-314A-42C8-A8D5-FFBA72F61DDE}"/>
              </a:ext>
            </a:extLst>
          </p:cNvPr>
          <p:cNvSpPr/>
          <p:nvPr/>
        </p:nvSpPr>
        <p:spPr>
          <a:xfrm rot="16200000" flipV="1">
            <a:off x="953008" y="1256793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56F2C4-C2E6-4697-B9F7-B83328655907}"/>
              </a:ext>
            </a:extLst>
          </p:cNvPr>
          <p:cNvSpPr txBox="1"/>
          <p:nvPr/>
        </p:nvSpPr>
        <p:spPr>
          <a:xfrm>
            <a:off x="2808617" y="13592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4016" y="2397760"/>
            <a:ext cx="2560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Compliances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9736" y="3310255"/>
            <a:ext cx="5880100" cy="1337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5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Required Electronic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Signature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on various</a:t>
            </a:r>
            <a:r>
              <a:rPr sz="20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approvals.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5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Complete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audit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trail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of</a:t>
            </a:r>
            <a:r>
              <a:rPr sz="20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each</a:t>
            </a:r>
            <a:r>
              <a:rPr sz="20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master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transaction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Required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Approval</a:t>
            </a:r>
            <a:r>
              <a:rPr sz="20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for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essential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transactions</a:t>
            </a:r>
            <a:endParaRPr sz="2000" dirty="0">
              <a:latin typeface="Franklin Gothic Medium"/>
              <a:cs typeface="Franklin Gothic Medium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5F0A7C-B0E4-42BF-84E7-6C335BCC9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E09596-0AF3-4D9D-B3C5-C8976904AC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609600"/>
            <a:ext cx="4495800" cy="933831"/>
          </a:xfrm>
          <a:prstGeom prst="rect">
            <a:avLst/>
          </a:prstGeom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579D079B-418C-4805-8680-13854BABD8C5}"/>
              </a:ext>
            </a:extLst>
          </p:cNvPr>
          <p:cNvSpPr/>
          <p:nvPr/>
        </p:nvSpPr>
        <p:spPr>
          <a:xfrm rot="16200000" flipV="1">
            <a:off x="953008" y="1256793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1C1305-E53A-48AE-83DC-C13C2FFFE7C4}"/>
              </a:ext>
            </a:extLst>
          </p:cNvPr>
          <p:cNvSpPr txBox="1"/>
          <p:nvPr/>
        </p:nvSpPr>
        <p:spPr>
          <a:xfrm>
            <a:off x="2808617" y="13592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4016" y="2016760"/>
            <a:ext cx="50990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Other</a:t>
            </a:r>
            <a:r>
              <a:rPr sz="3600" spc="-40" dirty="0"/>
              <a:t> </a:t>
            </a:r>
            <a:r>
              <a:rPr sz="3600" spc="-10" dirty="0"/>
              <a:t>Features</a:t>
            </a:r>
            <a:r>
              <a:rPr sz="3600" spc="-40" dirty="0"/>
              <a:t> </a:t>
            </a:r>
            <a:r>
              <a:rPr sz="3600" dirty="0"/>
              <a:t>&amp; </a:t>
            </a:r>
            <a:r>
              <a:rPr sz="3600" spc="-5" dirty="0"/>
              <a:t>Benefits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1189736" y="3173095"/>
            <a:ext cx="8487664" cy="3168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5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Simple</a:t>
            </a:r>
            <a:r>
              <a:rPr sz="20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user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friendly,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powerful</a:t>
            </a:r>
            <a:r>
              <a:rPr sz="20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application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5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Easily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integrate</a:t>
            </a:r>
            <a:r>
              <a:rPr sz="20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with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your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existing</a:t>
            </a:r>
            <a:r>
              <a:rPr sz="20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ERP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System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Alerts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&amp;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Notification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on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various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stages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of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maintenance</a:t>
            </a:r>
            <a:endParaRPr lang="en-GB" sz="2000" spc="-5" dirty="0">
              <a:solidFill>
                <a:srgbClr val="585858"/>
              </a:solidFill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lang="en-GB"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Full mobility in maintenance and inspection modules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Optimize</a:t>
            </a:r>
            <a:r>
              <a:rPr sz="20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operations,</a:t>
            </a:r>
            <a:r>
              <a:rPr sz="20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eliminates</a:t>
            </a:r>
            <a:r>
              <a:rPr sz="20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need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of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spreads</a:t>
            </a: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sheets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marR="5080" indent="-228600">
              <a:lnSpc>
                <a:spcPts val="2160"/>
              </a:lnSpc>
              <a:spcBef>
                <a:spcPts val="1830"/>
              </a:spcBef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Fully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integrated,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email-savvy </a:t>
            </a:r>
            <a:r>
              <a:rPr sz="20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help desk that supports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multiple </a:t>
            </a:r>
            <a:r>
              <a:rPr sz="20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teams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</a:t>
            </a:r>
            <a:r>
              <a:rPr sz="2000" spc="-484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mobile</a:t>
            </a:r>
            <a:r>
              <a:rPr sz="20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20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users</a:t>
            </a:r>
            <a:endParaRPr sz="2000" dirty="0">
              <a:latin typeface="Franklin Gothic Medium"/>
              <a:cs typeface="Franklin Gothic Medium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9CCB20-C157-43A1-9BEF-90DA1A1BC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B9D15A-49CE-4ADB-A085-64B643BAC7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609600"/>
            <a:ext cx="4495800" cy="933831"/>
          </a:xfrm>
          <a:prstGeom prst="rect">
            <a:avLst/>
          </a:prstGeom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ACFB1C06-BC81-4ABC-829D-0BD4C5105977}"/>
              </a:ext>
            </a:extLst>
          </p:cNvPr>
          <p:cNvSpPr/>
          <p:nvPr/>
        </p:nvSpPr>
        <p:spPr>
          <a:xfrm rot="16200000" flipV="1">
            <a:off x="953008" y="12772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2FA2D2-59A4-4E24-AA3D-057B920ABE78}"/>
              </a:ext>
            </a:extLst>
          </p:cNvPr>
          <p:cNvSpPr txBox="1"/>
          <p:nvPr/>
        </p:nvSpPr>
        <p:spPr>
          <a:xfrm>
            <a:off x="2808617" y="13592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user\AppData\Local\Temp\SNAGHTML1b3d7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1895" y="533618"/>
            <a:ext cx="2036971" cy="839433"/>
          </a:xfrm>
          <a:prstGeom prst="rect">
            <a:avLst/>
          </a:prstGeom>
          <a:noFill/>
        </p:spPr>
      </p:pic>
      <p:pic>
        <p:nvPicPr>
          <p:cNvPr id="16" name="Content Placeholder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746" y="1724661"/>
            <a:ext cx="423545" cy="423545"/>
          </a:xfrm>
          <a:prstGeom prst="rect">
            <a:avLst/>
          </a:prstGeom>
        </p:spPr>
      </p:pic>
      <p:pic>
        <p:nvPicPr>
          <p:cNvPr id="18" name="Content Placeholder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131" y="1699261"/>
            <a:ext cx="423545" cy="423545"/>
          </a:xfrm>
          <a:prstGeom prst="rect">
            <a:avLst/>
          </a:prstGeom>
        </p:spPr>
      </p:pic>
      <p:pic>
        <p:nvPicPr>
          <p:cNvPr id="19" name="Content Placeholder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346" y="1699261"/>
            <a:ext cx="423545" cy="423545"/>
          </a:xfrm>
          <a:prstGeom prst="rect">
            <a:avLst/>
          </a:prstGeom>
        </p:spPr>
      </p:pic>
      <p:pic>
        <p:nvPicPr>
          <p:cNvPr id="20" name="Content Placeholder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7131" y="1699261"/>
            <a:ext cx="423545" cy="423545"/>
          </a:xfrm>
          <a:prstGeom prst="rect">
            <a:avLst/>
          </a:prstGeom>
        </p:spPr>
      </p:pic>
      <p:pic>
        <p:nvPicPr>
          <p:cNvPr id="21" name="Content Placeholder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4346" y="1699261"/>
            <a:ext cx="423545" cy="423545"/>
          </a:xfrm>
          <a:prstGeom prst="rect">
            <a:avLst/>
          </a:prstGeom>
        </p:spPr>
      </p:pic>
      <p:sp>
        <p:nvSpPr>
          <p:cNvPr id="22" name="Text Box 21"/>
          <p:cNvSpPr txBox="1"/>
          <p:nvPr/>
        </p:nvSpPr>
        <p:spPr>
          <a:xfrm>
            <a:off x="2522221" y="1765935"/>
            <a:ext cx="42576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International Airports Implemented</a:t>
            </a:r>
          </a:p>
        </p:txBody>
      </p:sp>
      <p:pic>
        <p:nvPicPr>
          <p:cNvPr id="30" name="Content Placeholder 29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074535" y="2340610"/>
            <a:ext cx="430530" cy="430530"/>
          </a:xfrm>
          <a:prstGeom prst="rect">
            <a:avLst/>
          </a:prstGeom>
        </p:spPr>
      </p:pic>
      <p:pic>
        <p:nvPicPr>
          <p:cNvPr id="31" name="Content Placeholder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3490" y="2340610"/>
            <a:ext cx="430530" cy="430530"/>
          </a:xfrm>
          <a:prstGeom prst="rect">
            <a:avLst/>
          </a:prstGeom>
        </p:spPr>
      </p:pic>
      <p:pic>
        <p:nvPicPr>
          <p:cNvPr id="35" name="Content Placeholder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5935" y="2340610"/>
            <a:ext cx="430530" cy="430530"/>
          </a:xfrm>
          <a:prstGeom prst="rect">
            <a:avLst/>
          </a:prstGeom>
        </p:spPr>
      </p:pic>
      <p:pic>
        <p:nvPicPr>
          <p:cNvPr id="36" name="Content Placeholder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4890" y="2340610"/>
            <a:ext cx="430530" cy="430530"/>
          </a:xfrm>
          <a:prstGeom prst="rect">
            <a:avLst/>
          </a:prstGeom>
        </p:spPr>
      </p:pic>
      <p:pic>
        <p:nvPicPr>
          <p:cNvPr id="37" name="Content Placeholder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675" y="2340610"/>
            <a:ext cx="430530" cy="430530"/>
          </a:xfrm>
          <a:prstGeom prst="rect">
            <a:avLst/>
          </a:prstGeom>
        </p:spPr>
      </p:pic>
      <p:sp>
        <p:nvSpPr>
          <p:cNvPr id="41" name="Text Box 40"/>
          <p:cNvSpPr txBox="1"/>
          <p:nvPr/>
        </p:nvSpPr>
        <p:spPr>
          <a:xfrm>
            <a:off x="5244465" y="2371725"/>
            <a:ext cx="1566454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Cost Centers</a:t>
            </a:r>
            <a:endParaRPr lang="en-US" dirty="0">
              <a:latin typeface="Adobe Gothic Std B" panose="020B0800000000000000" charset="-128"/>
              <a:ea typeface="Adobe Gothic Std B" panose="020B0800000000000000" charset="-128"/>
            </a:endParaRPr>
          </a:p>
        </p:txBody>
      </p:sp>
      <p:sp>
        <p:nvSpPr>
          <p:cNvPr id="42" name="Text Box 41"/>
          <p:cNvSpPr txBox="1"/>
          <p:nvPr/>
        </p:nvSpPr>
        <p:spPr>
          <a:xfrm>
            <a:off x="9787890" y="2351405"/>
            <a:ext cx="619080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x 10</a:t>
            </a:r>
          </a:p>
        </p:txBody>
      </p:sp>
      <p:pic>
        <p:nvPicPr>
          <p:cNvPr id="51" name="Content Placeholder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536" y="2974976"/>
            <a:ext cx="288925" cy="288925"/>
          </a:xfrm>
          <a:prstGeom prst="rect">
            <a:avLst/>
          </a:prstGeom>
        </p:spPr>
      </p:pic>
      <p:sp>
        <p:nvSpPr>
          <p:cNvPr id="58" name="Text Box 57"/>
          <p:cNvSpPr txBox="1"/>
          <p:nvPr/>
        </p:nvSpPr>
        <p:spPr>
          <a:xfrm>
            <a:off x="9787890" y="2974975"/>
            <a:ext cx="747320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x 100</a:t>
            </a:r>
          </a:p>
        </p:txBody>
      </p:sp>
      <p:pic>
        <p:nvPicPr>
          <p:cNvPr id="59" name="Content Placeholder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8866" y="2974976"/>
            <a:ext cx="288925" cy="288925"/>
          </a:xfrm>
          <a:prstGeom prst="rect">
            <a:avLst/>
          </a:prstGeom>
        </p:spPr>
      </p:pic>
      <p:sp>
        <p:nvSpPr>
          <p:cNvPr id="61" name="Text Box 60"/>
          <p:cNvSpPr txBox="1"/>
          <p:nvPr/>
        </p:nvSpPr>
        <p:spPr>
          <a:xfrm>
            <a:off x="4838066" y="2898775"/>
            <a:ext cx="204575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Sub Cost Centers</a:t>
            </a:r>
            <a:endParaRPr lang="en-US" dirty="0">
              <a:latin typeface="Adobe Gothic Std B" panose="020B0800000000000000" charset="-128"/>
              <a:ea typeface="Adobe Gothic Std B" panose="020B0800000000000000" charset="-128"/>
            </a:endParaRPr>
          </a:p>
        </p:txBody>
      </p:sp>
      <p:pic>
        <p:nvPicPr>
          <p:cNvPr id="62" name="Content Placeholder 61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7117080" y="3578860"/>
            <a:ext cx="396240" cy="396240"/>
          </a:xfrm>
          <a:prstGeom prst="rect">
            <a:avLst/>
          </a:prstGeom>
        </p:spPr>
      </p:pic>
      <p:sp>
        <p:nvSpPr>
          <p:cNvPr id="64" name="Text Box 63"/>
          <p:cNvSpPr txBox="1"/>
          <p:nvPr/>
        </p:nvSpPr>
        <p:spPr>
          <a:xfrm>
            <a:off x="9762491" y="3559175"/>
            <a:ext cx="87556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x 1000</a:t>
            </a:r>
          </a:p>
        </p:txBody>
      </p:sp>
      <p:sp>
        <p:nvSpPr>
          <p:cNvPr id="66" name="Text Box 65"/>
          <p:cNvSpPr txBox="1"/>
          <p:nvPr/>
        </p:nvSpPr>
        <p:spPr>
          <a:xfrm>
            <a:off x="4543426" y="3517900"/>
            <a:ext cx="235352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Maintainable Assets</a:t>
            </a: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1531" y="4980306"/>
            <a:ext cx="306705" cy="30670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7291" y="4980306"/>
            <a:ext cx="306705" cy="30670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8131" y="4954906"/>
            <a:ext cx="306705" cy="30670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3891" y="4954906"/>
            <a:ext cx="306705" cy="306705"/>
          </a:xfrm>
          <a:prstGeom prst="rect">
            <a:avLst/>
          </a:prstGeom>
        </p:spPr>
      </p:pic>
      <p:pic>
        <p:nvPicPr>
          <p:cNvPr id="72" name="Content Placeholder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8546" y="1676401"/>
            <a:ext cx="423545" cy="423545"/>
          </a:xfrm>
          <a:prstGeom prst="rect">
            <a:avLst/>
          </a:prstGeom>
        </p:spPr>
      </p:pic>
      <p:sp>
        <p:nvSpPr>
          <p:cNvPr id="73" name="Text Box 72"/>
          <p:cNvSpPr txBox="1"/>
          <p:nvPr/>
        </p:nvSpPr>
        <p:spPr>
          <a:xfrm>
            <a:off x="9737091" y="4905375"/>
            <a:ext cx="100380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x 10000</a:t>
            </a:r>
          </a:p>
        </p:txBody>
      </p:sp>
      <p:sp>
        <p:nvSpPr>
          <p:cNvPr id="74" name="Text Box 73"/>
          <p:cNvSpPr txBox="1"/>
          <p:nvPr/>
        </p:nvSpPr>
        <p:spPr>
          <a:xfrm>
            <a:off x="4119880" y="4893310"/>
            <a:ext cx="2856872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Non Maintainable Assets</a:t>
            </a:r>
          </a:p>
        </p:txBody>
      </p:sp>
      <p:pic>
        <p:nvPicPr>
          <p:cNvPr id="75" name="Content Placeholder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5330" y="4197350"/>
            <a:ext cx="412750" cy="412750"/>
          </a:xfrm>
          <a:prstGeom prst="rect">
            <a:avLst/>
          </a:prstGeom>
        </p:spPr>
      </p:pic>
      <p:pic>
        <p:nvPicPr>
          <p:cNvPr id="76" name="Content Placeholder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7130" y="4171950"/>
            <a:ext cx="412750" cy="412750"/>
          </a:xfrm>
          <a:prstGeom prst="rect">
            <a:avLst/>
          </a:prstGeom>
        </p:spPr>
      </p:pic>
      <p:pic>
        <p:nvPicPr>
          <p:cNvPr id="77" name="Content Placeholder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1475" y="4197350"/>
            <a:ext cx="412750" cy="412750"/>
          </a:xfrm>
          <a:prstGeom prst="rect">
            <a:avLst/>
          </a:prstGeom>
        </p:spPr>
      </p:pic>
      <p:sp>
        <p:nvSpPr>
          <p:cNvPr id="78" name="Text Box 77"/>
          <p:cNvSpPr txBox="1"/>
          <p:nvPr/>
        </p:nvSpPr>
        <p:spPr>
          <a:xfrm>
            <a:off x="9737091" y="4219575"/>
            <a:ext cx="87556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x 1000</a:t>
            </a:r>
          </a:p>
        </p:txBody>
      </p:sp>
      <p:sp>
        <p:nvSpPr>
          <p:cNvPr id="79" name="Text Box 78"/>
          <p:cNvSpPr txBox="1"/>
          <p:nvPr/>
        </p:nvSpPr>
        <p:spPr>
          <a:xfrm>
            <a:off x="3146426" y="4178300"/>
            <a:ext cx="386195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Calibri" panose="020F0502020204030204" charset="0"/>
                <a:sym typeface="+mn-ea"/>
              </a:rPr>
              <a:t>Stocks &amp; Spares in 12 warehouses</a:t>
            </a:r>
          </a:p>
        </p:txBody>
      </p:sp>
      <p:sp>
        <p:nvSpPr>
          <p:cNvPr id="80" name="Text Box 79"/>
          <p:cNvSpPr txBox="1"/>
          <p:nvPr/>
        </p:nvSpPr>
        <p:spPr>
          <a:xfrm>
            <a:off x="1907541" y="5660391"/>
            <a:ext cx="2071401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Arial Black" panose="020B0A04020102020204" pitchFamily="34" charset="0"/>
                <a:sym typeface="+mn-ea"/>
              </a:rPr>
              <a:t>Web based application</a:t>
            </a:r>
          </a:p>
        </p:txBody>
      </p:sp>
      <p:sp>
        <p:nvSpPr>
          <p:cNvPr id="81" name="Text Box 80"/>
          <p:cNvSpPr txBox="1"/>
          <p:nvPr/>
        </p:nvSpPr>
        <p:spPr>
          <a:xfrm>
            <a:off x="4706621" y="5660391"/>
            <a:ext cx="199926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Arial Black" panose="020B0A04020102020204" pitchFamily="34" charset="0"/>
                <a:sym typeface="+mn-ea"/>
              </a:rPr>
              <a:t>Smart Tab on Android</a:t>
            </a:r>
          </a:p>
        </p:txBody>
      </p:sp>
      <p:sp>
        <p:nvSpPr>
          <p:cNvPr id="82" name="Text Box 81"/>
          <p:cNvSpPr txBox="1"/>
          <p:nvPr/>
        </p:nvSpPr>
        <p:spPr>
          <a:xfrm>
            <a:off x="7422516" y="5660391"/>
            <a:ext cx="2353529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Arial Black" panose="020B0A04020102020204" pitchFamily="34" charset="0"/>
                <a:sym typeface="+mn-ea"/>
              </a:rPr>
              <a:t>Central Asset Registration</a:t>
            </a:r>
          </a:p>
        </p:txBody>
      </p:sp>
      <p:sp>
        <p:nvSpPr>
          <p:cNvPr id="83" name="Oval 82"/>
          <p:cNvSpPr/>
          <p:nvPr/>
        </p:nvSpPr>
        <p:spPr>
          <a:xfrm>
            <a:off x="4419600" y="5804535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dobe Gothic Std B" panose="020B0800000000000000" charset="-128"/>
              <a:ea typeface="Adobe Gothic Std B" panose="020B0800000000000000" charset="-128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7181215" y="5804535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dobe Gothic Std B" panose="020B0800000000000000" charset="-128"/>
              <a:ea typeface="Adobe Gothic Std B" panose="020B0800000000000000" charset="-128"/>
            </a:endParaRPr>
          </a:p>
        </p:txBody>
      </p:sp>
      <p:sp>
        <p:nvSpPr>
          <p:cNvPr id="85" name="Text Box 84"/>
          <p:cNvSpPr txBox="1"/>
          <p:nvPr/>
        </p:nvSpPr>
        <p:spPr>
          <a:xfrm>
            <a:off x="3482341" y="6092191"/>
            <a:ext cx="1784463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Arial Black" panose="020B0A04020102020204" pitchFamily="34" charset="0"/>
                <a:sym typeface="+mn-ea"/>
              </a:rPr>
              <a:t>Feedback &amp; Survey</a:t>
            </a:r>
          </a:p>
        </p:txBody>
      </p:sp>
      <p:sp>
        <p:nvSpPr>
          <p:cNvPr id="86" name="Text Box 85"/>
          <p:cNvSpPr txBox="1"/>
          <p:nvPr/>
        </p:nvSpPr>
        <p:spPr>
          <a:xfrm>
            <a:off x="6052821" y="6092191"/>
            <a:ext cx="2114681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dobe Gothic Std B" panose="020B0800000000000000" charset="-128"/>
                <a:ea typeface="Adobe Gothic Std B" panose="020B0800000000000000" charset="-128"/>
                <a:cs typeface="Arial Black" panose="020B0A04020102020204" pitchFamily="34" charset="0"/>
                <a:sym typeface="+mn-ea"/>
              </a:rPr>
              <a:t>&gt; 120 concurrent users</a:t>
            </a:r>
          </a:p>
        </p:txBody>
      </p:sp>
      <p:sp>
        <p:nvSpPr>
          <p:cNvPr id="88" name="Oval 87"/>
          <p:cNvSpPr/>
          <p:nvPr/>
        </p:nvSpPr>
        <p:spPr>
          <a:xfrm>
            <a:off x="5765800" y="6236335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dobe Gothic Std B" panose="020B0800000000000000" charset="-128"/>
              <a:ea typeface="Adobe Gothic Std B" panose="020B0800000000000000" charset="-128"/>
            </a:endParaRPr>
          </a:p>
        </p:txBody>
      </p:sp>
      <p:sp>
        <p:nvSpPr>
          <p:cNvPr id="13315" name="Rectangle 24"/>
          <p:cNvSpPr>
            <a:spLocks noGrp="1"/>
          </p:cNvSpPr>
          <p:nvPr>
            <p:ph type="title"/>
          </p:nvPr>
        </p:nvSpPr>
        <p:spPr>
          <a:xfrm>
            <a:off x="4911408" y="595282"/>
            <a:ext cx="666115" cy="796290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eaLnBrk="1" hangingPunct="1"/>
            <a:r>
              <a:rPr lang="en-US" altLang="en-US" sz="2800" dirty="0">
                <a:latin typeface="Adobe Gothic Std B" panose="020B0800000000000000" charset="-128"/>
                <a:ea typeface="Adobe Gothic Std B" panose="020B0800000000000000" charset="-128"/>
              </a:rPr>
              <a:t>@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2CA3C1-979A-4890-BFDE-95ED721CC876}"/>
              </a:ext>
            </a:extLst>
          </p:cNvPr>
          <p:cNvSpPr/>
          <p:nvPr/>
        </p:nvSpPr>
        <p:spPr>
          <a:xfrm>
            <a:off x="5006955" y="228600"/>
            <a:ext cx="1850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dobe Gothic Std B" panose="020B0800000000000000" charset="-128"/>
                <a:ea typeface="Adobe Gothic Std B" panose="020B0800000000000000" charset="-128"/>
              </a:rPr>
              <a:t>Success Story</a:t>
            </a:r>
            <a:endParaRPr lang="en-GB" sz="2000" dirty="0"/>
          </a:p>
        </p:txBody>
      </p:sp>
      <p:pic>
        <p:nvPicPr>
          <p:cNvPr id="48" name="Picture 47" descr="WhatsApp Image 2020-05-22 at 22.02.33">
            <a:extLst>
              <a:ext uri="{FF2B5EF4-FFF2-40B4-BE49-F238E27FC236}">
                <a16:creationId xmlns:a16="http://schemas.microsoft.com/office/drawing/2014/main" id="{C549EA88-182D-4721-ABAD-B2A0D27D43E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565" t="7051"/>
          <a:stretch/>
        </p:blipFill>
        <p:spPr>
          <a:xfrm>
            <a:off x="7661276" y="301625"/>
            <a:ext cx="2854325" cy="46037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BAF339A-E72C-4F64-969B-9B8FF6E6DA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52400"/>
            <a:ext cx="3124200" cy="13488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14500" y="133487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dobe Gothic Std B" panose="020B0800000000000000" charset="-128"/>
                <a:ea typeface="Adobe Gothic Std B" panose="020B0800000000000000" charset="-128"/>
              </a:rPr>
              <a:t>Offered as On Premise or Cloud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0" y="3505200"/>
            <a:ext cx="1638300" cy="1638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2133600"/>
            <a:ext cx="3289300" cy="2463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165" y="3505201"/>
            <a:ext cx="2362200" cy="1724025"/>
          </a:xfrm>
          <a:prstGeom prst="rect">
            <a:avLst/>
          </a:prstGeom>
        </p:spPr>
      </p:pic>
      <p:pic>
        <p:nvPicPr>
          <p:cNvPr id="9" name="Picture 8" descr="WhatsApp Image 2020-05-22 at 22.02.33">
            <a:extLst>
              <a:ext uri="{FF2B5EF4-FFF2-40B4-BE49-F238E27FC236}">
                <a16:creationId xmlns:a16="http://schemas.microsoft.com/office/drawing/2014/main" id="{FE430998-C6EC-451B-AB06-7466D17A27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65" t="7051"/>
          <a:stretch/>
        </p:blipFill>
        <p:spPr>
          <a:xfrm>
            <a:off x="7661276" y="301625"/>
            <a:ext cx="2854325" cy="4603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15711-A13E-43E4-A573-363430A498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52400"/>
            <a:ext cx="3124200" cy="13488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Thank</a:t>
            </a:r>
            <a:r>
              <a:rPr spc="-85" dirty="0"/>
              <a:t> </a:t>
            </a:r>
            <a:r>
              <a:rPr spc="-130" dirty="0"/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DFC08A-9AE7-466D-8A32-A6D5CD54CD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609600"/>
            <a:ext cx="4495800" cy="933831"/>
          </a:xfrm>
          <a:prstGeom prst="rect">
            <a:avLst/>
          </a:prstGeom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BE60E893-356D-4428-B75F-AE53CBA9DD4F}"/>
              </a:ext>
            </a:extLst>
          </p:cNvPr>
          <p:cNvSpPr/>
          <p:nvPr/>
        </p:nvSpPr>
        <p:spPr>
          <a:xfrm rot="16200000" flipV="1">
            <a:off x="953008" y="12772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3C9C93-A72F-4E91-8135-310DE5201B94}"/>
              </a:ext>
            </a:extLst>
          </p:cNvPr>
          <p:cNvSpPr txBox="1"/>
          <p:nvPr/>
        </p:nvSpPr>
        <p:spPr>
          <a:xfrm>
            <a:off x="2808617" y="13592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733287-666B-495C-B027-4BE7790DD6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3CFD36-0CCA-40BF-BDCA-0E91B5D2EF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264" b="32267"/>
          <a:stretch/>
        </p:blipFill>
        <p:spPr>
          <a:xfrm>
            <a:off x="1706956" y="2125026"/>
            <a:ext cx="3079208" cy="5883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8FC118-F54C-4BFF-8DC5-68318BC237BF}"/>
              </a:ext>
            </a:extLst>
          </p:cNvPr>
          <p:cNvSpPr txBox="1"/>
          <p:nvPr/>
        </p:nvSpPr>
        <p:spPr>
          <a:xfrm>
            <a:off x="1792015" y="3146987"/>
            <a:ext cx="277832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3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PRODUCT DEMO</a:t>
            </a:r>
            <a:endParaRPr lang="en-MY" sz="3300" dirty="0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FE291D-D2EE-4149-8BBE-4CD49268822C}"/>
              </a:ext>
            </a:extLst>
          </p:cNvPr>
          <p:cNvSpPr txBox="1"/>
          <p:nvPr/>
        </p:nvSpPr>
        <p:spPr>
          <a:xfrm>
            <a:off x="1835365" y="4088975"/>
            <a:ext cx="2663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tx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WORK FASTER</a:t>
            </a:r>
            <a:endParaRPr lang="en-MY" sz="2400" dirty="0">
              <a:solidFill>
                <a:schemeClr val="tx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0E782F-F191-4735-BC9C-5E07547B1343}"/>
              </a:ext>
            </a:extLst>
          </p:cNvPr>
          <p:cNvSpPr txBox="1"/>
          <p:nvPr/>
        </p:nvSpPr>
        <p:spPr>
          <a:xfrm>
            <a:off x="1835366" y="4406869"/>
            <a:ext cx="3127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C000"/>
                </a:solidFill>
                <a:latin typeface="Arial Black" panose="020B0A04020102020204" pitchFamily="34" charset="0"/>
              </a:rPr>
              <a:t>PREVENT WASTE</a:t>
            </a:r>
            <a:endParaRPr lang="en-MY" sz="24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4D41AB-9AB8-4C34-9DA9-AF5201A613D6}"/>
              </a:ext>
            </a:extLst>
          </p:cNvPr>
          <p:cNvSpPr txBox="1"/>
          <p:nvPr/>
        </p:nvSpPr>
        <p:spPr>
          <a:xfrm>
            <a:off x="1835366" y="4722175"/>
            <a:ext cx="5066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Black" panose="020B0A04020102020204" pitchFamily="34" charset="0"/>
              </a:rPr>
              <a:t>LOWER ASSET MGMT COSTS</a:t>
            </a:r>
            <a:endParaRPr lang="en-MY" sz="2400" dirty="0">
              <a:solidFill>
                <a:schemeClr val="accent1">
                  <a:lumMod val="20000"/>
                  <a:lumOff val="8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DA4E14-8ED3-44CD-ADD2-80910D30B0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6552" y1="7190" x2="19483" y2="6924"/>
                        <a14:backgroundMark x1="19483" y1="6924" x2="45690" y2="6924"/>
                        <a14:backgroundMark x1="93276" y1="6658" x2="89655" y2="22237"/>
                        <a14:backgroundMark x1="89655" y1="22237" x2="89828" y2="79361"/>
                        <a14:backgroundMark x1="89828" y1="79361" x2="73793" y2="85885"/>
                        <a14:backgroundMark x1="73793" y1="85885" x2="23276" y2="87883"/>
                        <a14:backgroundMark x1="7759" y1="70439" x2="7414" y2="21438"/>
                      </a14:backgroundRemoval>
                    </a14:imgEffect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3223" t="8990" r="18724" b="17967"/>
          <a:stretch/>
        </p:blipFill>
        <p:spPr>
          <a:xfrm>
            <a:off x="6819218" y="674572"/>
            <a:ext cx="3886055" cy="5400722"/>
          </a:xfrm>
          <a:prstGeom prst="rect">
            <a:avLst/>
          </a:prstGeom>
        </p:spPr>
      </p:pic>
      <p:pic>
        <p:nvPicPr>
          <p:cNvPr id="1026" name="Picture 2" descr="Electrical And Instrument Technician Maintenance Electric System.. Stock  Photo, Picture And Royalty Free Image. Image 67410544.">
            <a:extLst>
              <a:ext uri="{FF2B5EF4-FFF2-40B4-BE49-F238E27FC236}">
                <a16:creationId xmlns:a16="http://schemas.microsoft.com/office/drawing/2014/main" id="{93875F03-7D89-4576-94F6-DAF0B4D99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306" y="1945585"/>
            <a:ext cx="1311055" cy="19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nsure Hassle-Free Management With CMMS For Hospitals">
            <a:extLst>
              <a:ext uri="{FF2B5EF4-FFF2-40B4-BE49-F238E27FC236}">
                <a16:creationId xmlns:a16="http://schemas.microsoft.com/office/drawing/2014/main" id="{29A2DBAF-0293-4BD4-B804-DB92EF6E9F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80"/>
          <a:stretch/>
        </p:blipFill>
        <p:spPr bwMode="auto">
          <a:xfrm>
            <a:off x="8348255" y="3033920"/>
            <a:ext cx="2030276" cy="100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remium Photo | Airport employees service landed airplane. view from  waiting room through window at runway with aircraft and maintenance staff  in work flow">
            <a:extLst>
              <a:ext uri="{FF2B5EF4-FFF2-40B4-BE49-F238E27FC236}">
                <a16:creationId xmlns:a16="http://schemas.microsoft.com/office/drawing/2014/main" id="{7E68FAA0-617F-4018-A7D8-75C74D58D1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2" b="22875"/>
          <a:stretch/>
        </p:blipFill>
        <p:spPr bwMode="auto">
          <a:xfrm>
            <a:off x="7033381" y="976521"/>
            <a:ext cx="3469741" cy="100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NDUSTRIAL IOT AND THE MOVE FROM PREVENTIVE TO PREDICTIVE MAINTENANCE">
            <a:extLst>
              <a:ext uri="{FF2B5EF4-FFF2-40B4-BE49-F238E27FC236}">
                <a16:creationId xmlns:a16="http://schemas.microsoft.com/office/drawing/2014/main" id="{EA20F8FB-D51C-4A09-95EE-923B46386C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7" r="54215"/>
          <a:stretch/>
        </p:blipFill>
        <p:spPr bwMode="auto">
          <a:xfrm>
            <a:off x="6976743" y="3429000"/>
            <a:ext cx="1389403" cy="24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38C46B-718F-498D-A6E4-BF789EC924DC}"/>
              </a:ext>
            </a:extLst>
          </p:cNvPr>
          <p:cNvSpPr txBox="1"/>
          <p:nvPr/>
        </p:nvSpPr>
        <p:spPr>
          <a:xfrm>
            <a:off x="1821830" y="2614474"/>
            <a:ext cx="27362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solidFill>
                  <a:srgbClr val="002060"/>
                </a:solidFill>
                <a:latin typeface="Arial Black" panose="020B0A04020102020204" pitchFamily="34" charset="0"/>
              </a:rPr>
              <a:t>asset management system</a:t>
            </a:r>
            <a:endParaRPr lang="en-MY" sz="135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Picture 12" descr="WhatsApp Image 2020-05-22 at 22.02.33">
            <a:extLst>
              <a:ext uri="{FF2B5EF4-FFF2-40B4-BE49-F238E27FC236}">
                <a16:creationId xmlns:a16="http://schemas.microsoft.com/office/drawing/2014/main" id="{D0EDCEF8-CB0F-40C5-8716-96982C31BD2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4565" t="7051"/>
          <a:stretch/>
        </p:blipFill>
        <p:spPr>
          <a:xfrm>
            <a:off x="1762782" y="329648"/>
            <a:ext cx="4447744" cy="71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1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9736" y="2052955"/>
            <a:ext cx="8917940" cy="3446456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1057275" indent="-228600">
              <a:lnSpc>
                <a:spcPts val="2160"/>
              </a:lnSpc>
              <a:spcBef>
                <a:spcPts val="375"/>
              </a:spcBef>
              <a:buClr>
                <a:srgbClr val="585858"/>
              </a:buClr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Scalable</a:t>
            </a:r>
            <a:r>
              <a:rPr sz="2000" spc="-2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framework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enables</a:t>
            </a:r>
            <a:r>
              <a:rPr sz="2000" spc="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businesses </a:t>
            </a:r>
            <a:r>
              <a:rPr sz="2000" spc="-2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to</a:t>
            </a:r>
            <a:r>
              <a:rPr sz="2000" spc="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gain better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control</a:t>
            </a:r>
            <a:r>
              <a:rPr sz="2000" spc="2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over </a:t>
            </a:r>
            <a:r>
              <a:rPr sz="2000" spc="-484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equipment's</a:t>
            </a:r>
            <a:r>
              <a:rPr sz="2000" spc="-2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and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maintenance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activities.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marR="671195" indent="-228600">
              <a:lnSpc>
                <a:spcPts val="2160"/>
              </a:lnSpc>
              <a:spcBef>
                <a:spcPts val="1800"/>
              </a:spcBef>
              <a:buClr>
                <a:srgbClr val="585858"/>
              </a:buClr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Manage 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work </a:t>
            </a:r>
            <a:r>
              <a:rPr sz="2000" spc="-2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to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maximize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asset performance, reduce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downtime, 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improve </a:t>
            </a:r>
            <a:r>
              <a:rPr sz="2000" spc="-484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efficiency,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and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control</a:t>
            </a:r>
            <a:r>
              <a:rPr sz="2000" spc="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costs.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30"/>
              </a:spcBef>
              <a:buClr>
                <a:srgbClr val="585858"/>
              </a:buClr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Align</a:t>
            </a:r>
            <a:r>
              <a:rPr sz="2000" spc="-3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maintenance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performance</a:t>
            </a:r>
            <a:r>
              <a:rPr sz="2000" spc="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with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overall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business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strategies</a:t>
            </a:r>
            <a:r>
              <a:rPr sz="2000" spc="-2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and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objectives.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Clr>
                <a:srgbClr val="585858"/>
              </a:buClr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Fulfill</a:t>
            </a:r>
            <a:r>
              <a:rPr sz="2000" spc="-3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the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regulatory compliances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like</a:t>
            </a:r>
            <a:r>
              <a:rPr sz="2000" spc="-3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lang="en-GB" sz="2000" spc="-2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ISO 55000</a:t>
            </a:r>
            <a:r>
              <a:rPr sz="2000" spc="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,</a:t>
            </a:r>
            <a:r>
              <a:rPr sz="2000" spc="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GMP,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FDA</a:t>
            </a:r>
            <a:r>
              <a:rPr sz="2000" spc="-2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etc.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Clr>
                <a:srgbClr val="585858"/>
              </a:buClr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Suitable</a:t>
            </a:r>
            <a:r>
              <a:rPr sz="2000" spc="-2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for</a:t>
            </a:r>
            <a:r>
              <a:rPr sz="2000" spc="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lang="en-GB" sz="2000" spc="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businesses of 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any</a:t>
            </a:r>
            <a:r>
              <a:rPr sz="2000" spc="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size</a:t>
            </a:r>
            <a:r>
              <a:rPr sz="2000" spc="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and</a:t>
            </a:r>
            <a:r>
              <a:rPr sz="2000" spc="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any</a:t>
            </a:r>
            <a:r>
              <a:rPr sz="2000" spc="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 err="1">
                <a:solidFill>
                  <a:srgbClr val="363C3C"/>
                </a:solidFill>
                <a:latin typeface="Franklin Gothic Medium"/>
                <a:cs typeface="Franklin Gothic Medium"/>
              </a:rPr>
              <a:t>industr</a:t>
            </a:r>
            <a:r>
              <a:rPr lang="en-GB" sz="2000" spc="-5" dirty="0" err="1">
                <a:solidFill>
                  <a:srgbClr val="363C3C"/>
                </a:solidFill>
                <a:latin typeface="Franklin Gothic Medium"/>
                <a:cs typeface="Franklin Gothic Medium"/>
              </a:rPr>
              <a:t>ies</a:t>
            </a:r>
            <a:r>
              <a:rPr lang="en-GB"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.</a:t>
            </a:r>
            <a:endParaRPr sz="20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560"/>
              </a:spcBef>
              <a:buClr>
                <a:srgbClr val="585858"/>
              </a:buClr>
              <a:buSzPct val="80000"/>
              <a:buFont typeface="Wingdings"/>
              <a:buChar char=""/>
              <a:tabLst>
                <a:tab pos="241300" algn="l"/>
              </a:tabLst>
            </a:pP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Available</a:t>
            </a:r>
            <a:r>
              <a:rPr sz="2000" spc="-3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on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premise</a:t>
            </a:r>
            <a:r>
              <a:rPr sz="2000" spc="-1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or in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Cloud</a:t>
            </a:r>
            <a:r>
              <a:rPr sz="2000" spc="-1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with</a:t>
            </a:r>
            <a:r>
              <a:rPr sz="2000" spc="-2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flexible</a:t>
            </a:r>
            <a:r>
              <a:rPr sz="2000" spc="-3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</a:t>
            </a:r>
            <a:r>
              <a:rPr sz="2000" dirty="0">
                <a:solidFill>
                  <a:srgbClr val="363C3C"/>
                </a:solidFill>
                <a:latin typeface="Franklin Gothic Medium"/>
                <a:cs typeface="Franklin Gothic Medium"/>
              </a:rPr>
              <a:t>pricing</a:t>
            </a:r>
            <a:r>
              <a:rPr sz="2000" spc="-5" dirty="0">
                <a:solidFill>
                  <a:srgbClr val="363C3C"/>
                </a:solidFill>
                <a:latin typeface="Franklin Gothic Medium"/>
                <a:cs typeface="Franklin Gothic Medium"/>
              </a:rPr>
              <a:t> model</a:t>
            </a:r>
            <a:endParaRPr sz="2000" dirty="0">
              <a:latin typeface="Franklin Gothic Medium"/>
              <a:cs typeface="Franklin Gothic Medium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5CBC37-4248-45F0-9DD6-C19FEDB98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762000"/>
            <a:ext cx="4495800" cy="933831"/>
          </a:xfrm>
          <a:prstGeom prst="rect">
            <a:avLst/>
          </a:prstGeom>
        </p:spPr>
      </p:pic>
      <p:sp>
        <p:nvSpPr>
          <p:cNvPr id="10" name="Right Triangle 9">
            <a:extLst>
              <a:ext uri="{FF2B5EF4-FFF2-40B4-BE49-F238E27FC236}">
                <a16:creationId xmlns:a16="http://schemas.microsoft.com/office/drawing/2014/main" id="{29DDF6D2-F8CD-4D08-A83B-27FCD15B732F}"/>
              </a:ext>
            </a:extLst>
          </p:cNvPr>
          <p:cNvSpPr/>
          <p:nvPr/>
        </p:nvSpPr>
        <p:spPr>
          <a:xfrm rot="16200000" flipV="1">
            <a:off x="953008" y="14296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C90D68-8F7F-4A87-9178-6A7EF639C3BC}"/>
              </a:ext>
            </a:extLst>
          </p:cNvPr>
          <p:cNvSpPr txBox="1"/>
          <p:nvPr/>
        </p:nvSpPr>
        <p:spPr>
          <a:xfrm>
            <a:off x="2808617" y="15116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16D343-DFC9-48A8-A3A1-449B9F79F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6769" y="0"/>
            <a:ext cx="12188952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38800" y="791591"/>
            <a:ext cx="5867400" cy="1300996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 marR="5080">
              <a:lnSpc>
                <a:spcPts val="3070"/>
              </a:lnSpc>
              <a:spcBef>
                <a:spcPts val="844"/>
              </a:spcBef>
            </a:pPr>
            <a:r>
              <a:rPr sz="3200" dirty="0"/>
              <a:t>Elegant</a:t>
            </a:r>
            <a:r>
              <a:rPr sz="3200" spc="-30" dirty="0"/>
              <a:t> </a:t>
            </a:r>
            <a:r>
              <a:rPr sz="3200" spc="5" dirty="0"/>
              <a:t>visual</a:t>
            </a:r>
            <a:r>
              <a:rPr sz="3200" spc="-30" dirty="0"/>
              <a:t> </a:t>
            </a:r>
            <a:r>
              <a:rPr sz="3200" spc="5" dirty="0"/>
              <a:t>interface</a:t>
            </a:r>
            <a:r>
              <a:rPr sz="3200" spc="-40" dirty="0"/>
              <a:t> </a:t>
            </a:r>
            <a:r>
              <a:rPr sz="3200" spc="-10" dirty="0"/>
              <a:t>for</a:t>
            </a:r>
            <a:r>
              <a:rPr sz="3200" spc="5" dirty="0"/>
              <a:t> </a:t>
            </a:r>
            <a:r>
              <a:rPr sz="3200" dirty="0"/>
              <a:t>easily</a:t>
            </a:r>
            <a:r>
              <a:rPr sz="3200" spc="-35" dirty="0"/>
              <a:t> </a:t>
            </a:r>
            <a:r>
              <a:rPr sz="3200" dirty="0"/>
              <a:t>accessing</a:t>
            </a:r>
            <a:r>
              <a:rPr sz="3200" spc="-30" dirty="0"/>
              <a:t> </a:t>
            </a:r>
            <a:r>
              <a:rPr sz="3200" spc="5" dirty="0"/>
              <a:t>and </a:t>
            </a:r>
            <a:r>
              <a:rPr sz="3200" spc="-785" dirty="0"/>
              <a:t> </a:t>
            </a:r>
            <a:r>
              <a:rPr sz="3200" spc="-5" dirty="0"/>
              <a:t>interpreting</a:t>
            </a:r>
            <a:r>
              <a:rPr sz="3200" spc="-45" dirty="0"/>
              <a:t> </a:t>
            </a:r>
            <a:br>
              <a:rPr lang="en-GB" sz="3200" spc="-45" dirty="0"/>
            </a:br>
            <a:r>
              <a:rPr lang="en-GB" sz="3200" spc="-45" dirty="0"/>
              <a:t>			</a:t>
            </a:r>
            <a:r>
              <a:rPr sz="3200" dirty="0"/>
              <a:t>various</a:t>
            </a:r>
            <a:r>
              <a:rPr lang="en-GB" sz="3200" dirty="0"/>
              <a:t> </a:t>
            </a:r>
            <a:r>
              <a:rPr sz="3200" spc="5" dirty="0"/>
              <a:t>data.</a:t>
            </a:r>
            <a:endParaRPr sz="3200" dirty="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22348" y="1828800"/>
            <a:ext cx="6772656" cy="4191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C75B88-F86B-45C8-864D-F8A42ECBAC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5185"/>
          <a:stretch/>
        </p:blipFill>
        <p:spPr>
          <a:xfrm>
            <a:off x="2765223" y="2057400"/>
            <a:ext cx="5320057" cy="3352800"/>
          </a:xfrm>
          <a:prstGeom prst="rect">
            <a:avLst/>
          </a:prstGeom>
        </p:spPr>
      </p:pic>
      <p:pic>
        <p:nvPicPr>
          <p:cNvPr id="6" name="Picture 6" descr="Mobile phone mockup design template Outline shape Graphic Vector - Stock by  Pixlr">
            <a:extLst>
              <a:ext uri="{FF2B5EF4-FFF2-40B4-BE49-F238E27FC236}">
                <a16:creationId xmlns:a16="http://schemas.microsoft.com/office/drawing/2014/main" id="{8ECFFDF6-A190-45A2-84BE-B406F5CE2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2500" l="10000" r="90000">
                        <a14:foregroundMark x1="59625" y1="12000" x2="59625" y2="12000"/>
                        <a14:foregroundMark x1="40000" y1="10875" x2="47875" y2="13250"/>
                        <a14:foregroundMark x1="47875" y1="13250" x2="55375" y2="13250"/>
                        <a14:foregroundMark x1="55375" y1="13250" x2="56875" y2="12750"/>
                        <a14:foregroundMark x1="32250" y1="25750" x2="31500" y2="43875"/>
                        <a14:foregroundMark x1="69500" y1="75250" x2="68625" y2="89625"/>
                        <a14:foregroundMark x1="31500" y1="58375" x2="31500" y2="70125"/>
                        <a14:foregroundMark x1="32375" y1="85750" x2="36625" y2="87625"/>
                        <a14:foregroundMark x1="50000" y1="87625" x2="61750" y2="85500"/>
                        <a14:foregroundMark x1="43000" y1="86500" x2="46500" y2="89375"/>
                        <a14:foregroundMark x1="47500" y1="91250" x2="53250" y2="92500"/>
                        <a14:foregroundMark x1="48875" y1="14750" x2="51500" y2="15125"/>
                        <a14:foregroundMark x1="48500" y1="14625" x2="53750" y2="13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71" t="7392" r="27989" b="5946"/>
          <a:stretch/>
        </p:blipFill>
        <p:spPr bwMode="auto">
          <a:xfrm rot="2738025">
            <a:off x="9103699" y="3030599"/>
            <a:ext cx="1461052" cy="306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B70B05-FB90-4C10-953A-1819C84F4A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38025">
            <a:off x="9224643" y="3353485"/>
            <a:ext cx="1220838" cy="24132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6DBC8C-597F-4F58-909E-63422AD4A3E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762000"/>
            <a:ext cx="4495800" cy="933831"/>
          </a:xfrm>
          <a:prstGeom prst="rect">
            <a:avLst/>
          </a:prstGeom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4C52D5CE-66D5-4889-A899-16D15AD78EFA}"/>
              </a:ext>
            </a:extLst>
          </p:cNvPr>
          <p:cNvSpPr/>
          <p:nvPr/>
        </p:nvSpPr>
        <p:spPr>
          <a:xfrm rot="16200000" flipV="1">
            <a:off x="953008" y="14296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068D27-AA6B-4832-8CE9-90097C2F8107}"/>
              </a:ext>
            </a:extLst>
          </p:cNvPr>
          <p:cNvSpPr txBox="1"/>
          <p:nvPr/>
        </p:nvSpPr>
        <p:spPr>
          <a:xfrm>
            <a:off x="2808617" y="15116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34D866-5068-470D-BFD7-1F69FBDA30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0676" y="914400"/>
            <a:ext cx="4724400" cy="56464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6416" y="2504058"/>
            <a:ext cx="3656584" cy="989373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5080">
              <a:lnSpc>
                <a:spcPts val="3360"/>
              </a:lnSpc>
              <a:spcBef>
                <a:spcPts val="915"/>
              </a:spcBef>
            </a:pPr>
            <a:r>
              <a:rPr sz="3500" spc="-5" dirty="0"/>
              <a:t>Suited</a:t>
            </a:r>
            <a:r>
              <a:rPr sz="3500" spc="-65" dirty="0"/>
              <a:t> </a:t>
            </a:r>
            <a:r>
              <a:rPr sz="3500" spc="-10" dirty="0"/>
              <a:t>for</a:t>
            </a:r>
            <a:r>
              <a:rPr sz="3500" spc="-40" dirty="0"/>
              <a:t> </a:t>
            </a:r>
            <a:r>
              <a:rPr sz="3500" dirty="0"/>
              <a:t>a</a:t>
            </a:r>
            <a:r>
              <a:rPr sz="3500" spc="-40" dirty="0"/>
              <a:t> </a:t>
            </a:r>
            <a:r>
              <a:rPr lang="en-GB" sz="3500" spc="-40" dirty="0"/>
              <a:t>wide </a:t>
            </a:r>
            <a:r>
              <a:rPr sz="3500" spc="5" dirty="0"/>
              <a:t>range </a:t>
            </a:r>
            <a:r>
              <a:rPr sz="3500" spc="-860" dirty="0"/>
              <a:t> </a:t>
            </a:r>
            <a:r>
              <a:rPr sz="3500" dirty="0"/>
              <a:t>of industries </a:t>
            </a:r>
            <a:r>
              <a:rPr sz="3500" spc="5" dirty="0"/>
              <a:t> </a:t>
            </a:r>
            <a:endParaRPr sz="3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83BFBB-4DF6-49EA-9048-05FBADA232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762000"/>
            <a:ext cx="4495800" cy="933831"/>
          </a:xfrm>
          <a:prstGeom prst="rect">
            <a:avLst/>
          </a:prstGeom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769868CF-8D7D-46C1-853B-ADC19C0E744B}"/>
              </a:ext>
            </a:extLst>
          </p:cNvPr>
          <p:cNvSpPr/>
          <p:nvPr/>
        </p:nvSpPr>
        <p:spPr>
          <a:xfrm rot="16200000" flipV="1">
            <a:off x="953008" y="14296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3FF991-B7D5-40CB-AA0D-78B9836603FC}"/>
              </a:ext>
            </a:extLst>
          </p:cNvPr>
          <p:cNvSpPr txBox="1"/>
          <p:nvPr/>
        </p:nvSpPr>
        <p:spPr>
          <a:xfrm>
            <a:off x="2808617" y="15116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3C4F32-515C-472A-A6A6-141EB4584B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0057" y="5037582"/>
            <a:ext cx="7305675" cy="101346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5080" indent="728345">
              <a:lnSpc>
                <a:spcPct val="80000"/>
              </a:lnSpc>
              <a:spcBef>
                <a:spcPts val="960"/>
              </a:spcBef>
            </a:pPr>
            <a:r>
              <a:rPr lang="en-GB" sz="3600" dirty="0">
                <a:solidFill>
                  <a:srgbClr val="0082B3"/>
                </a:solidFill>
                <a:latin typeface="Franklin Gothic Medium"/>
                <a:cs typeface="Franklin Gothic Medium"/>
              </a:rPr>
              <a:t>M</a:t>
            </a:r>
            <a:r>
              <a:rPr sz="3600" dirty="0" err="1">
                <a:solidFill>
                  <a:srgbClr val="0082B3"/>
                </a:solidFill>
                <a:latin typeface="Franklin Gothic Medium"/>
                <a:cs typeface="Franklin Gothic Medium"/>
              </a:rPr>
              <a:t>odules</a:t>
            </a:r>
            <a:r>
              <a:rPr sz="3600" dirty="0">
                <a:solidFill>
                  <a:srgbClr val="0082B3"/>
                </a:solidFill>
                <a:latin typeface="Franklin Gothic Medium"/>
                <a:cs typeface="Franklin Gothic Medium"/>
              </a:rPr>
              <a:t> </a:t>
            </a:r>
            <a:r>
              <a:rPr sz="3600" spc="5" dirty="0">
                <a:solidFill>
                  <a:srgbClr val="0082B3"/>
                </a:solidFill>
                <a:latin typeface="Franklin Gothic Medium"/>
                <a:cs typeface="Franklin Gothic Medium"/>
              </a:rPr>
              <a:t>which </a:t>
            </a:r>
            <a:r>
              <a:rPr sz="3600" spc="-5" dirty="0">
                <a:solidFill>
                  <a:srgbClr val="0082B3"/>
                </a:solidFill>
                <a:latin typeface="Franklin Gothic Medium"/>
                <a:cs typeface="Franklin Gothic Medium"/>
              </a:rPr>
              <a:t>make </a:t>
            </a:r>
            <a:r>
              <a:rPr sz="3600" spc="-10" dirty="0">
                <a:solidFill>
                  <a:srgbClr val="0082B3"/>
                </a:solidFill>
                <a:latin typeface="Franklin Gothic Medium"/>
                <a:cs typeface="Franklin Gothic Medium"/>
              </a:rPr>
              <a:t>your </a:t>
            </a:r>
            <a:r>
              <a:rPr sz="3600" spc="-5" dirty="0">
                <a:solidFill>
                  <a:srgbClr val="0082B3"/>
                </a:solidFill>
                <a:latin typeface="Franklin Gothic Medium"/>
                <a:cs typeface="Franklin Gothic Medium"/>
              </a:rPr>
              <a:t> maintenance</a:t>
            </a:r>
            <a:r>
              <a:rPr sz="3600" spc="-55" dirty="0">
                <a:solidFill>
                  <a:srgbClr val="0082B3"/>
                </a:solidFill>
                <a:latin typeface="Franklin Gothic Medium"/>
                <a:cs typeface="Franklin Gothic Medium"/>
              </a:rPr>
              <a:t> </a:t>
            </a:r>
            <a:r>
              <a:rPr sz="3600" dirty="0">
                <a:solidFill>
                  <a:srgbClr val="0082B3"/>
                </a:solidFill>
                <a:latin typeface="Franklin Gothic Medium"/>
                <a:cs typeface="Franklin Gothic Medium"/>
              </a:rPr>
              <a:t>easy</a:t>
            </a:r>
            <a:r>
              <a:rPr sz="3600" spc="-40" dirty="0">
                <a:solidFill>
                  <a:srgbClr val="0082B3"/>
                </a:solidFill>
                <a:latin typeface="Franklin Gothic Medium"/>
                <a:cs typeface="Franklin Gothic Medium"/>
              </a:rPr>
              <a:t> </a:t>
            </a:r>
            <a:r>
              <a:rPr sz="3600" dirty="0">
                <a:solidFill>
                  <a:srgbClr val="0082B3"/>
                </a:solidFill>
                <a:latin typeface="Franklin Gothic Medium"/>
                <a:cs typeface="Franklin Gothic Medium"/>
              </a:rPr>
              <a:t>and</a:t>
            </a:r>
            <a:r>
              <a:rPr sz="3600" spc="-30" dirty="0">
                <a:solidFill>
                  <a:srgbClr val="0082B3"/>
                </a:solidFill>
                <a:latin typeface="Franklin Gothic Medium"/>
                <a:cs typeface="Franklin Gothic Medium"/>
              </a:rPr>
              <a:t> </a:t>
            </a:r>
            <a:r>
              <a:rPr sz="3600" dirty="0">
                <a:solidFill>
                  <a:srgbClr val="0082B3"/>
                </a:solidFill>
                <a:latin typeface="Franklin Gothic Medium"/>
                <a:cs typeface="Franklin Gothic Medium"/>
              </a:rPr>
              <a:t>cost</a:t>
            </a:r>
            <a:r>
              <a:rPr sz="3600" spc="-45" dirty="0">
                <a:solidFill>
                  <a:srgbClr val="0082B3"/>
                </a:solidFill>
                <a:latin typeface="Franklin Gothic Medium"/>
                <a:cs typeface="Franklin Gothic Medium"/>
              </a:rPr>
              <a:t> </a:t>
            </a:r>
            <a:r>
              <a:rPr sz="3600" dirty="0">
                <a:solidFill>
                  <a:srgbClr val="0082B3"/>
                </a:solidFill>
                <a:latin typeface="Franklin Gothic Medium"/>
                <a:cs typeface="Franklin Gothic Medium"/>
              </a:rPr>
              <a:t>effective.</a:t>
            </a:r>
            <a:endParaRPr sz="3600" dirty="0">
              <a:latin typeface="Franklin Gothic Medium"/>
              <a:cs typeface="Franklin Gothic Medium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1676" y="226944"/>
            <a:ext cx="5641848" cy="469849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91D6E7E-B353-4656-BE05-7F8866B99CE4}"/>
              </a:ext>
            </a:extLst>
          </p:cNvPr>
          <p:cNvSpPr/>
          <p:nvPr/>
        </p:nvSpPr>
        <p:spPr>
          <a:xfrm>
            <a:off x="4457700" y="2178674"/>
            <a:ext cx="2209800" cy="182880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D47C9-9812-4DFB-A1E4-34267D7662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4191000" y="2743200"/>
            <a:ext cx="2585830" cy="537107"/>
          </a:xfrm>
          <a:prstGeom prst="rect">
            <a:avLst/>
          </a:prstGeom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id="{89C011F5-791E-4146-ADB8-7141CFD0A1A3}"/>
              </a:ext>
            </a:extLst>
          </p:cNvPr>
          <p:cNvSpPr/>
          <p:nvPr/>
        </p:nvSpPr>
        <p:spPr>
          <a:xfrm rot="16200000" flipV="1">
            <a:off x="4439158" y="3104642"/>
            <a:ext cx="227584" cy="1143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293B33-91E5-4589-A46C-01119AF25B65}"/>
              </a:ext>
            </a:extLst>
          </p:cNvPr>
          <p:cNvSpPr txBox="1"/>
          <p:nvPr/>
        </p:nvSpPr>
        <p:spPr>
          <a:xfrm>
            <a:off x="7005831" y="2362200"/>
            <a:ext cx="995169" cy="415498"/>
          </a:xfrm>
          <a:prstGeom prst="rect">
            <a:avLst/>
          </a:prstGeom>
          <a:solidFill>
            <a:srgbClr val="A5D76F"/>
          </a:solidFill>
        </p:spPr>
        <p:txBody>
          <a:bodyPr wrap="square" rtlCol="0">
            <a:spAutoFit/>
          </a:bodyPr>
          <a:lstStyle/>
          <a:p>
            <a:r>
              <a:rPr lang="en-GB" sz="1050" b="1" dirty="0">
                <a:solidFill>
                  <a:schemeClr val="bg1"/>
                </a:solidFill>
              </a:rPr>
              <a:t>Procurement</a:t>
            </a:r>
          </a:p>
          <a:p>
            <a:r>
              <a:rPr lang="en-GB" sz="1050" b="1" dirty="0">
                <a:solidFill>
                  <a:schemeClr val="bg1"/>
                </a:solidFill>
              </a:rPr>
              <a:t>Management</a:t>
            </a:r>
            <a:endParaRPr lang="en-MY" sz="1050" b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0C2812-9273-43F5-836F-38C4238CC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9051" y="1208278"/>
            <a:ext cx="3838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Asset</a:t>
            </a:r>
            <a:r>
              <a:rPr sz="3600" spc="-85" dirty="0"/>
              <a:t> </a:t>
            </a:r>
            <a:r>
              <a:rPr sz="3600" dirty="0"/>
              <a:t>Management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914771" y="2086482"/>
            <a:ext cx="4500880" cy="46672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241300" marR="5080" indent="-228600">
              <a:lnSpc>
                <a:spcPct val="70000"/>
              </a:lnSpc>
              <a:spcBef>
                <a:spcPts val="71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Manage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entire life-cycle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of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each asset from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its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acquisition</a:t>
            </a:r>
            <a:r>
              <a:rPr sz="17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to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retirement.</a:t>
            </a:r>
            <a:endParaRPr sz="17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14771" y="2677795"/>
            <a:ext cx="4790440" cy="347091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241300" marR="84455" indent="-228600">
              <a:lnSpc>
                <a:spcPct val="70000"/>
              </a:lnSpc>
              <a:spcBef>
                <a:spcPts val="71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Store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information</a:t>
            </a:r>
            <a:r>
              <a:rPr sz="17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like</a:t>
            </a:r>
            <a:r>
              <a:rPr sz="17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description,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make,</a:t>
            </a:r>
            <a:r>
              <a:rPr sz="1700" spc="-4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model,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serial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no.,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photos</a:t>
            </a:r>
            <a:r>
              <a:rPr sz="17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more</a:t>
            </a:r>
            <a:r>
              <a:rPr sz="17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for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each equipment.</a:t>
            </a:r>
            <a:endParaRPr sz="17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ts val="1735"/>
              </a:lnSpc>
              <a:spcBef>
                <a:spcPts val="118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Moves</a:t>
            </a:r>
            <a:r>
              <a:rPr sz="17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Transfers;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Check-in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endParaRPr sz="1700" dirty="0">
              <a:latin typeface="Franklin Gothic Medium"/>
              <a:cs typeface="Franklin Gothic Medium"/>
            </a:endParaRPr>
          </a:p>
          <a:p>
            <a:pPr marL="241300">
              <a:lnSpc>
                <a:spcPts val="1735"/>
              </a:lnSpc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Check-out;</a:t>
            </a:r>
            <a:r>
              <a:rPr sz="17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</a:t>
            </a:r>
            <a:r>
              <a:rPr sz="17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Operation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audit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trails;</a:t>
            </a:r>
            <a:endParaRPr sz="17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19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Manage</a:t>
            </a:r>
            <a:r>
              <a:rPr sz="17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multi-site</a:t>
            </a:r>
            <a:r>
              <a:rPr sz="1700" spc="-5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multi</a:t>
            </a:r>
            <a:r>
              <a:rPr sz="1700" spc="-4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facilities.</a:t>
            </a:r>
            <a:endParaRPr sz="17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18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Manage</a:t>
            </a:r>
            <a:r>
              <a:rPr sz="17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warranties</a:t>
            </a:r>
            <a:r>
              <a:rPr sz="17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information</a:t>
            </a:r>
            <a:endParaRPr sz="17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585858"/>
              </a:buClr>
              <a:buFont typeface="Wingdings"/>
              <a:buChar char=""/>
            </a:pPr>
            <a:endParaRPr sz="1550" dirty="0">
              <a:latin typeface="Franklin Gothic Medium"/>
              <a:cs typeface="Franklin Gothic Medium"/>
            </a:endParaRPr>
          </a:p>
          <a:p>
            <a:pPr marL="241300" marR="984885" indent="-228600">
              <a:lnSpc>
                <a:spcPct val="70000"/>
              </a:lnSpc>
              <a:spcBef>
                <a:spcPts val="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Manage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related documents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safety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procedures.</a:t>
            </a:r>
            <a:endParaRPr sz="17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585858"/>
              </a:buClr>
              <a:buFont typeface="Wingdings"/>
              <a:buChar char=""/>
            </a:pPr>
            <a:endParaRPr sz="1550" dirty="0">
              <a:latin typeface="Franklin Gothic Medium"/>
              <a:cs typeface="Franklin Gothic Medium"/>
            </a:endParaRPr>
          </a:p>
          <a:p>
            <a:pPr marL="241300" marR="5080" indent="-228600">
              <a:lnSpc>
                <a:spcPct val="70000"/>
              </a:lnSpc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Depreciation</a:t>
            </a:r>
            <a:r>
              <a:rPr sz="17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calculation</a:t>
            </a:r>
            <a:r>
              <a:rPr sz="17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to</a:t>
            </a:r>
            <a:r>
              <a:rPr sz="17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maximizing</a:t>
            </a:r>
            <a:r>
              <a:rPr sz="1700" spc="-5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monetary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benefits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from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tax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deductions.</a:t>
            </a:r>
            <a:endParaRPr sz="1700" dirty="0">
              <a:latin typeface="Franklin Gothic Medium"/>
              <a:cs typeface="Franklin Gothic Medium"/>
            </a:endParaRPr>
          </a:p>
          <a:p>
            <a:pPr marL="241300" indent="-228600">
              <a:lnSpc>
                <a:spcPct val="100000"/>
              </a:lnSpc>
              <a:spcBef>
                <a:spcPts val="118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Track</a:t>
            </a:r>
            <a:r>
              <a:rPr sz="1700" spc="-4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</a:t>
            </a:r>
            <a:r>
              <a:rPr sz="1700" spc="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history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generate</a:t>
            </a:r>
            <a:r>
              <a:rPr sz="17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robust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reports</a:t>
            </a:r>
            <a:endParaRPr sz="1700" dirty="0">
              <a:latin typeface="Franklin Gothic Medium"/>
              <a:cs typeface="Franklin Gothic Medium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0619" y="1822704"/>
            <a:ext cx="3776472" cy="42031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556764" y="3711955"/>
            <a:ext cx="965200" cy="39243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275590">
              <a:lnSpc>
                <a:spcPts val="1330"/>
              </a:lnSpc>
              <a:spcBef>
                <a:spcPts val="330"/>
              </a:spcBef>
            </a:pPr>
            <a:r>
              <a:rPr sz="1300" spc="-5" dirty="0">
                <a:latin typeface="Franklin Gothic Medium"/>
                <a:cs typeface="Franklin Gothic Medium"/>
              </a:rPr>
              <a:t>Asset </a:t>
            </a:r>
            <a:r>
              <a:rPr sz="1300" dirty="0">
                <a:latin typeface="Franklin Gothic Medium"/>
                <a:cs typeface="Franklin Gothic Medium"/>
              </a:rPr>
              <a:t> </a:t>
            </a:r>
            <a:r>
              <a:rPr sz="1300" spc="-15" dirty="0">
                <a:latin typeface="Franklin Gothic Medium"/>
                <a:cs typeface="Franklin Gothic Medium"/>
              </a:rPr>
              <a:t>M</a:t>
            </a:r>
            <a:r>
              <a:rPr sz="1300" spc="-10" dirty="0">
                <a:latin typeface="Franklin Gothic Medium"/>
                <a:cs typeface="Franklin Gothic Medium"/>
              </a:rPr>
              <a:t>a</a:t>
            </a:r>
            <a:r>
              <a:rPr sz="1300" spc="-15" dirty="0">
                <a:latin typeface="Franklin Gothic Medium"/>
                <a:cs typeface="Franklin Gothic Medium"/>
              </a:rPr>
              <a:t>n</a:t>
            </a:r>
            <a:r>
              <a:rPr sz="1300" spc="-10" dirty="0">
                <a:latin typeface="Franklin Gothic Medium"/>
                <a:cs typeface="Franklin Gothic Medium"/>
              </a:rPr>
              <a:t>ag</a:t>
            </a:r>
            <a:r>
              <a:rPr sz="1300" spc="-5" dirty="0">
                <a:latin typeface="Franklin Gothic Medium"/>
                <a:cs typeface="Franklin Gothic Medium"/>
              </a:rPr>
              <a:t>e</a:t>
            </a:r>
            <a:r>
              <a:rPr sz="1300" spc="-10" dirty="0">
                <a:latin typeface="Franklin Gothic Medium"/>
                <a:cs typeface="Franklin Gothic Medium"/>
              </a:rPr>
              <a:t>m</a:t>
            </a:r>
            <a:r>
              <a:rPr sz="1300" spc="-5" dirty="0">
                <a:latin typeface="Franklin Gothic Medium"/>
                <a:cs typeface="Franklin Gothic Medium"/>
              </a:rPr>
              <a:t>e</a:t>
            </a:r>
            <a:r>
              <a:rPr sz="1300" spc="-15" dirty="0">
                <a:latin typeface="Franklin Gothic Medium"/>
                <a:cs typeface="Franklin Gothic Medium"/>
              </a:rPr>
              <a:t>n</a:t>
            </a:r>
            <a:r>
              <a:rPr sz="1300" spc="-5" dirty="0">
                <a:latin typeface="Franklin Gothic Medium"/>
                <a:cs typeface="Franklin Gothic Medium"/>
              </a:rPr>
              <a:t>t</a:t>
            </a:r>
            <a:endParaRPr sz="1300"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91129" y="2154427"/>
            <a:ext cx="695325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7620">
              <a:lnSpc>
                <a:spcPts val="1120"/>
              </a:lnSpc>
              <a:spcBef>
                <a:spcPts val="305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Equipment </a:t>
            </a:r>
            <a:r>
              <a:rPr sz="1100" spc="-260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&amp;</a:t>
            </a:r>
            <a:r>
              <a:rPr sz="1100" spc="-45" dirty="0">
                <a:latin typeface="Franklin Gothic Medium"/>
                <a:cs typeface="Franklin Gothic Medium"/>
              </a:rPr>
              <a:t> </a:t>
            </a:r>
            <a:r>
              <a:rPr sz="1100" spc="-5" dirty="0">
                <a:latin typeface="Franklin Gothic Medium"/>
                <a:cs typeface="Franklin Gothic Medium"/>
              </a:rPr>
              <a:t>Facilities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74033" y="2877057"/>
            <a:ext cx="680085" cy="4787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59690" marR="5080" indent="-47625">
              <a:lnSpc>
                <a:spcPct val="85000"/>
              </a:lnSpc>
              <a:spcBef>
                <a:spcPts val="300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E</a:t>
            </a:r>
            <a:r>
              <a:rPr sz="1100" dirty="0">
                <a:latin typeface="Franklin Gothic Medium"/>
                <a:cs typeface="Franklin Gothic Medium"/>
              </a:rPr>
              <a:t>q</a:t>
            </a:r>
            <a:r>
              <a:rPr sz="1100" spc="5" dirty="0">
                <a:latin typeface="Franklin Gothic Medium"/>
                <a:cs typeface="Franklin Gothic Medium"/>
              </a:rPr>
              <a:t>u</a:t>
            </a:r>
            <a:r>
              <a:rPr sz="1100" dirty="0">
                <a:latin typeface="Franklin Gothic Medium"/>
                <a:cs typeface="Franklin Gothic Medium"/>
              </a:rPr>
              <a:t>ip</a:t>
            </a:r>
            <a:r>
              <a:rPr sz="1100" spc="-5" dirty="0">
                <a:latin typeface="Franklin Gothic Medium"/>
                <a:cs typeface="Franklin Gothic Medium"/>
              </a:rPr>
              <a:t>ment  </a:t>
            </a:r>
            <a:r>
              <a:rPr sz="1100" dirty="0">
                <a:latin typeface="Franklin Gothic Medium"/>
                <a:cs typeface="Franklin Gothic Medium"/>
              </a:rPr>
              <a:t>&amp; Facility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Approval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78604" y="4465065"/>
            <a:ext cx="671195" cy="4787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-1905" algn="ctr">
              <a:lnSpc>
                <a:spcPct val="85000"/>
              </a:lnSpc>
              <a:spcBef>
                <a:spcPts val="300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Asset </a:t>
            </a:r>
            <a:r>
              <a:rPr sz="1100" dirty="0">
                <a:latin typeface="Franklin Gothic Medium"/>
                <a:cs typeface="Franklin Gothic Medium"/>
              </a:rPr>
              <a:t> </a:t>
            </a:r>
            <a:r>
              <a:rPr sz="1100" spc="-10" dirty="0">
                <a:latin typeface="Franklin Gothic Medium"/>
                <a:cs typeface="Franklin Gothic Medium"/>
              </a:rPr>
              <a:t>T</a:t>
            </a:r>
            <a:r>
              <a:rPr sz="1100" dirty="0">
                <a:latin typeface="Franklin Gothic Medium"/>
                <a:cs typeface="Franklin Gothic Medium"/>
              </a:rPr>
              <a:t>rac</a:t>
            </a:r>
            <a:r>
              <a:rPr sz="1100" spc="-5" dirty="0">
                <a:latin typeface="Franklin Gothic Medium"/>
                <a:cs typeface="Franklin Gothic Medium"/>
              </a:rPr>
              <a:t>k</a:t>
            </a:r>
            <a:r>
              <a:rPr sz="1100" spc="5" dirty="0">
                <a:latin typeface="Franklin Gothic Medium"/>
                <a:cs typeface="Franklin Gothic Medium"/>
              </a:rPr>
              <a:t>i</a:t>
            </a:r>
            <a:r>
              <a:rPr sz="1100" dirty="0">
                <a:latin typeface="Franklin Gothic Medium"/>
                <a:cs typeface="Franklin Gothic Medium"/>
              </a:rPr>
              <a:t>ng</a:t>
            </a:r>
            <a:r>
              <a:rPr sz="1100" spc="-3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&amp;  History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81985" y="5259070"/>
            <a:ext cx="713740" cy="4787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635" algn="ctr">
              <a:lnSpc>
                <a:spcPct val="85000"/>
              </a:lnSpc>
              <a:spcBef>
                <a:spcPts val="300"/>
              </a:spcBef>
            </a:pPr>
            <a:r>
              <a:rPr sz="1100" dirty="0">
                <a:latin typeface="Franklin Gothic Medium"/>
                <a:cs typeface="Franklin Gothic Medium"/>
              </a:rPr>
              <a:t>Manage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spc="-5" dirty="0">
                <a:latin typeface="Franklin Gothic Medium"/>
                <a:cs typeface="Franklin Gothic Medium"/>
              </a:rPr>
              <a:t>Asset </a:t>
            </a:r>
            <a:r>
              <a:rPr sz="1100" dirty="0">
                <a:latin typeface="Franklin Gothic Medium"/>
                <a:cs typeface="Franklin Gothic Medium"/>
              </a:rPr>
              <a:t> Doc</a:t>
            </a:r>
            <a:r>
              <a:rPr sz="1100" spc="5" dirty="0">
                <a:latin typeface="Franklin Gothic Medium"/>
                <a:cs typeface="Franklin Gothic Medium"/>
              </a:rPr>
              <a:t>u</a:t>
            </a:r>
            <a:r>
              <a:rPr sz="1100" spc="-5" dirty="0">
                <a:latin typeface="Franklin Gothic Medium"/>
                <a:cs typeface="Franklin Gothic Medium"/>
              </a:rPr>
              <a:t>ments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46453" y="4465065"/>
            <a:ext cx="635635" cy="4787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138430">
              <a:lnSpc>
                <a:spcPct val="85000"/>
              </a:lnSpc>
              <a:spcBef>
                <a:spcPts val="300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Asset </a:t>
            </a:r>
            <a:r>
              <a:rPr sz="1100" dirty="0">
                <a:latin typeface="Franklin Gothic Medium"/>
                <a:cs typeface="Franklin Gothic Medium"/>
              </a:rPr>
              <a:t> U</a:t>
            </a:r>
            <a:r>
              <a:rPr sz="1100" spc="5" dirty="0">
                <a:latin typeface="Franklin Gothic Medium"/>
                <a:cs typeface="Franklin Gothic Medium"/>
              </a:rPr>
              <a:t>t</a:t>
            </a:r>
            <a:r>
              <a:rPr sz="1100" dirty="0">
                <a:latin typeface="Franklin Gothic Medium"/>
                <a:cs typeface="Franklin Gothic Medium"/>
              </a:rPr>
              <a:t>ili</a:t>
            </a:r>
            <a:r>
              <a:rPr sz="1100" spc="5" dirty="0">
                <a:latin typeface="Franklin Gothic Medium"/>
                <a:cs typeface="Franklin Gothic Medium"/>
              </a:rPr>
              <a:t>z</a:t>
            </a:r>
            <a:r>
              <a:rPr sz="1100" spc="-10" dirty="0">
                <a:latin typeface="Franklin Gothic Medium"/>
                <a:cs typeface="Franklin Gothic Medium"/>
              </a:rPr>
              <a:t>a</a:t>
            </a:r>
            <a:r>
              <a:rPr sz="1100" dirty="0">
                <a:latin typeface="Franklin Gothic Medium"/>
                <a:cs typeface="Franklin Gothic Medium"/>
              </a:rPr>
              <a:t>t</a:t>
            </a:r>
            <a:r>
              <a:rPr sz="1100" spc="-10" dirty="0">
                <a:latin typeface="Franklin Gothic Medium"/>
                <a:cs typeface="Franklin Gothic Medium"/>
              </a:rPr>
              <a:t>i</a:t>
            </a:r>
            <a:r>
              <a:rPr sz="1100" dirty="0">
                <a:latin typeface="Franklin Gothic Medium"/>
                <a:cs typeface="Franklin Gothic Medium"/>
              </a:rPr>
              <a:t>on  R</a:t>
            </a:r>
            <a:r>
              <a:rPr sz="1100" spc="-5" dirty="0">
                <a:latin typeface="Franklin Gothic Medium"/>
                <a:cs typeface="Franklin Gothic Medium"/>
              </a:rPr>
              <a:t>e</a:t>
            </a:r>
            <a:r>
              <a:rPr sz="1100" dirty="0">
                <a:latin typeface="Franklin Gothic Medium"/>
                <a:cs typeface="Franklin Gothic Medium"/>
              </a:rPr>
              <a:t>cording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09877" y="2948432"/>
            <a:ext cx="706120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175260">
              <a:lnSpc>
                <a:spcPts val="1120"/>
              </a:lnSpc>
              <a:spcBef>
                <a:spcPts val="305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Asset </a:t>
            </a:r>
            <a:r>
              <a:rPr sz="1100" dirty="0">
                <a:latin typeface="Franklin Gothic Medium"/>
                <a:cs typeface="Franklin Gothic Medium"/>
              </a:rPr>
              <a:t> R</a:t>
            </a:r>
            <a:r>
              <a:rPr sz="1100" spc="-5" dirty="0">
                <a:latin typeface="Franklin Gothic Medium"/>
                <a:cs typeface="Franklin Gothic Medium"/>
              </a:rPr>
              <a:t>e</a:t>
            </a:r>
            <a:r>
              <a:rPr sz="1100" dirty="0">
                <a:latin typeface="Franklin Gothic Medium"/>
                <a:cs typeface="Franklin Gothic Medium"/>
              </a:rPr>
              <a:t>tir</a:t>
            </a:r>
            <a:r>
              <a:rPr sz="1100" spc="-5" dirty="0">
                <a:latin typeface="Franklin Gothic Medium"/>
                <a:cs typeface="Franklin Gothic Medium"/>
              </a:rPr>
              <a:t>em</a:t>
            </a:r>
            <a:r>
              <a:rPr sz="1100" spc="-10" dirty="0">
                <a:latin typeface="Franklin Gothic Medium"/>
                <a:cs typeface="Franklin Gothic Medium"/>
              </a:rPr>
              <a:t>e</a:t>
            </a:r>
            <a:r>
              <a:rPr sz="1100" dirty="0">
                <a:latin typeface="Franklin Gothic Medium"/>
                <a:cs typeface="Franklin Gothic Medium"/>
              </a:rPr>
              <a:t>nt</a:t>
            </a:r>
            <a:endParaRPr sz="1100">
              <a:latin typeface="Franklin Gothic Medium"/>
              <a:cs typeface="Franklin Gothic Medium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00C2BD-7A9D-4E25-B21D-CF2A414E16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609600"/>
            <a:ext cx="4495800" cy="933831"/>
          </a:xfrm>
          <a:prstGeom prst="rect">
            <a:avLst/>
          </a:prstGeom>
        </p:spPr>
      </p:pic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831082AC-9AE1-402B-B481-8818F8370454}"/>
              </a:ext>
            </a:extLst>
          </p:cNvPr>
          <p:cNvSpPr/>
          <p:nvPr/>
        </p:nvSpPr>
        <p:spPr>
          <a:xfrm rot="16200000" flipV="1">
            <a:off x="953008" y="12772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676CB3-AE8A-44FF-BD1A-8DD76A360763}"/>
              </a:ext>
            </a:extLst>
          </p:cNvPr>
          <p:cNvSpPr txBox="1"/>
          <p:nvPr/>
        </p:nvSpPr>
        <p:spPr>
          <a:xfrm>
            <a:off x="2808617" y="13592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E2F115-1BF1-4402-BE70-F0EF77F07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9051" y="1208278"/>
            <a:ext cx="3789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Work</a:t>
            </a:r>
            <a:r>
              <a:rPr sz="3600" spc="-114" dirty="0"/>
              <a:t> </a:t>
            </a:r>
            <a:r>
              <a:rPr sz="3600" dirty="0"/>
              <a:t>Management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914771" y="2103247"/>
            <a:ext cx="4842510" cy="400621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41300" marR="117475" indent="-228600">
              <a:lnSpc>
                <a:spcPct val="80000"/>
              </a:lnSpc>
              <a:spcBef>
                <a:spcPts val="550"/>
              </a:spcBef>
              <a:buSzPct val="78947"/>
              <a:buFont typeface="Wingdings"/>
              <a:buChar char=""/>
              <a:tabLst>
                <a:tab pos="241300" algn="l"/>
              </a:tabLst>
            </a:pP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Receive,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manage,</a:t>
            </a:r>
            <a:r>
              <a:rPr sz="1900" spc="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update</a:t>
            </a:r>
            <a:r>
              <a:rPr sz="19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work/service </a:t>
            </a:r>
            <a:r>
              <a:rPr sz="1900" spc="-45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requests</a:t>
            </a:r>
            <a:endParaRPr sz="1900">
              <a:latin typeface="Franklin Gothic Medium"/>
              <a:cs typeface="Franklin Gothic Medium"/>
            </a:endParaRPr>
          </a:p>
          <a:p>
            <a:pPr marL="241300" marR="280670" indent="-228600">
              <a:lnSpc>
                <a:spcPts val="1820"/>
              </a:lnSpc>
              <a:spcBef>
                <a:spcPts val="1790"/>
              </a:spcBef>
              <a:buSzPct val="78947"/>
              <a:buFont typeface="Wingdings"/>
              <a:buChar char=""/>
              <a:tabLst>
                <a:tab pos="241300" algn="l"/>
              </a:tabLst>
            </a:pP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Accept</a:t>
            </a:r>
            <a:r>
              <a:rPr sz="1900" spc="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work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requests</a:t>
            </a:r>
            <a:r>
              <a:rPr sz="19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from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anywhere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anytime</a:t>
            </a:r>
            <a:r>
              <a:rPr sz="19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which</a:t>
            </a:r>
            <a:r>
              <a:rPr sz="19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reduce</a:t>
            </a:r>
            <a:r>
              <a:rPr sz="1900" spc="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emails, phone</a:t>
            </a:r>
            <a:r>
              <a:rPr sz="19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calls</a:t>
            </a:r>
            <a:endParaRPr sz="1900">
              <a:latin typeface="Franklin Gothic Medium"/>
              <a:cs typeface="Franklin Gothic Medium"/>
            </a:endParaRPr>
          </a:p>
          <a:p>
            <a:pPr marL="241300" indent="-228600">
              <a:lnSpc>
                <a:spcPts val="2055"/>
              </a:lnSpc>
              <a:spcBef>
                <a:spcPts val="1365"/>
              </a:spcBef>
              <a:buSzPct val="78947"/>
              <a:buFont typeface="Wingdings"/>
              <a:buChar char=""/>
              <a:tabLst>
                <a:tab pos="241300" algn="l"/>
              </a:tabLst>
            </a:pPr>
            <a:r>
              <a:rPr sz="19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Approval</a:t>
            </a:r>
            <a:r>
              <a:rPr sz="1900" spc="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work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flow</a:t>
            </a:r>
            <a:r>
              <a:rPr sz="19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according</a:t>
            </a:r>
            <a:r>
              <a:rPr sz="19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to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defined</a:t>
            </a:r>
            <a:endParaRPr sz="1900">
              <a:latin typeface="Franklin Gothic Medium"/>
              <a:cs typeface="Franklin Gothic Medium"/>
            </a:endParaRPr>
          </a:p>
          <a:p>
            <a:pPr marL="241300">
              <a:lnSpc>
                <a:spcPts val="2055"/>
              </a:lnSpc>
            </a:pP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roles</a:t>
            </a:r>
            <a:endParaRPr sz="1900">
              <a:latin typeface="Franklin Gothic Medium"/>
              <a:cs typeface="Franklin Gothic Medium"/>
            </a:endParaRPr>
          </a:p>
          <a:p>
            <a:pPr marL="241300" marR="42545" indent="-228600">
              <a:lnSpc>
                <a:spcPts val="1820"/>
              </a:lnSpc>
              <a:spcBef>
                <a:spcPts val="1785"/>
              </a:spcBef>
              <a:buSzPct val="78947"/>
              <a:buFont typeface="Wingdings"/>
              <a:buChar char=""/>
              <a:tabLst>
                <a:tab pos="241300" algn="l"/>
              </a:tabLst>
            </a:pPr>
            <a:r>
              <a:rPr sz="19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Track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all</a:t>
            </a:r>
            <a:r>
              <a:rPr sz="19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submitted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work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requests,</a:t>
            </a:r>
            <a:r>
              <a:rPr sz="1900" spc="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work </a:t>
            </a:r>
            <a:r>
              <a:rPr sz="1900" spc="-45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orders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status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wise</a:t>
            </a:r>
            <a:endParaRPr sz="1900">
              <a:latin typeface="Franklin Gothic Medium"/>
              <a:cs typeface="Franklin Gothic Medium"/>
            </a:endParaRPr>
          </a:p>
          <a:p>
            <a:pPr marL="241300" indent="-228600">
              <a:lnSpc>
                <a:spcPts val="2050"/>
              </a:lnSpc>
              <a:spcBef>
                <a:spcPts val="1365"/>
              </a:spcBef>
              <a:buSzPct val="78947"/>
              <a:buFont typeface="Wingdings"/>
              <a:buChar char=""/>
              <a:tabLst>
                <a:tab pos="241300" algn="l"/>
              </a:tabLst>
            </a:pP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Record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report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parts</a:t>
            </a:r>
            <a:r>
              <a:rPr sz="19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usage,</a:t>
            </a:r>
            <a:r>
              <a:rPr sz="1900" spc="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repair</a:t>
            </a:r>
            <a:r>
              <a:rPr sz="19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costs,</a:t>
            </a:r>
            <a:endParaRPr sz="1900">
              <a:latin typeface="Franklin Gothic Medium"/>
              <a:cs typeface="Franklin Gothic Medium"/>
            </a:endParaRPr>
          </a:p>
          <a:p>
            <a:pPr marL="241300">
              <a:lnSpc>
                <a:spcPts val="2050"/>
              </a:lnSpc>
            </a:pP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9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work</a:t>
            </a:r>
            <a:r>
              <a:rPr sz="19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history</a:t>
            </a:r>
            <a:endParaRPr sz="1900">
              <a:latin typeface="Franklin Gothic Medium"/>
              <a:cs typeface="Franklin Gothic Medium"/>
            </a:endParaRPr>
          </a:p>
          <a:p>
            <a:pPr marL="241300" marR="5080" indent="-228600">
              <a:lnSpc>
                <a:spcPts val="1820"/>
              </a:lnSpc>
              <a:spcBef>
                <a:spcPts val="1789"/>
              </a:spcBef>
              <a:buSzPct val="78947"/>
              <a:buFont typeface="Wingdings"/>
              <a:buChar char=""/>
              <a:tabLst>
                <a:tab pos="241300" algn="l"/>
              </a:tabLst>
            </a:pP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Eliminates</a:t>
            </a:r>
            <a:r>
              <a:rPr sz="19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paper</a:t>
            </a:r>
            <a:r>
              <a:rPr sz="19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work,</a:t>
            </a:r>
            <a:r>
              <a:rPr sz="1900" spc="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reduce </a:t>
            </a:r>
            <a:r>
              <a:rPr sz="19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administration,</a:t>
            </a:r>
            <a:r>
              <a:rPr sz="19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9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9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improve</a:t>
            </a:r>
            <a:r>
              <a:rPr sz="19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communication</a:t>
            </a:r>
            <a:endParaRPr sz="1900">
              <a:latin typeface="Franklin Gothic Medium"/>
              <a:cs typeface="Franklin Gothic Medium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0619" y="1975104"/>
            <a:ext cx="3776472" cy="420319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556764" y="3864355"/>
            <a:ext cx="965200" cy="39243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286385">
              <a:lnSpc>
                <a:spcPts val="1330"/>
              </a:lnSpc>
              <a:spcBef>
                <a:spcPts val="330"/>
              </a:spcBef>
            </a:pPr>
            <a:r>
              <a:rPr sz="1300" spc="-20" dirty="0">
                <a:latin typeface="Franklin Gothic Medium"/>
                <a:cs typeface="Franklin Gothic Medium"/>
              </a:rPr>
              <a:t>Work </a:t>
            </a:r>
            <a:r>
              <a:rPr sz="1300" spc="-15" dirty="0">
                <a:latin typeface="Franklin Gothic Medium"/>
                <a:cs typeface="Franklin Gothic Medium"/>
              </a:rPr>
              <a:t> M</a:t>
            </a:r>
            <a:r>
              <a:rPr sz="1300" spc="-10" dirty="0">
                <a:latin typeface="Franklin Gothic Medium"/>
                <a:cs typeface="Franklin Gothic Medium"/>
              </a:rPr>
              <a:t>a</a:t>
            </a:r>
            <a:r>
              <a:rPr sz="1300" spc="-15" dirty="0">
                <a:latin typeface="Franklin Gothic Medium"/>
                <a:cs typeface="Franklin Gothic Medium"/>
              </a:rPr>
              <a:t>n</a:t>
            </a:r>
            <a:r>
              <a:rPr sz="1300" spc="-10" dirty="0">
                <a:latin typeface="Franklin Gothic Medium"/>
                <a:cs typeface="Franklin Gothic Medium"/>
              </a:rPr>
              <a:t>ag</a:t>
            </a:r>
            <a:r>
              <a:rPr sz="1300" spc="-5" dirty="0">
                <a:latin typeface="Franklin Gothic Medium"/>
                <a:cs typeface="Franklin Gothic Medium"/>
              </a:rPr>
              <a:t>e</a:t>
            </a:r>
            <a:r>
              <a:rPr sz="1300" spc="-10" dirty="0">
                <a:latin typeface="Franklin Gothic Medium"/>
                <a:cs typeface="Franklin Gothic Medium"/>
              </a:rPr>
              <a:t>m</a:t>
            </a:r>
            <a:r>
              <a:rPr sz="1300" spc="-5" dirty="0">
                <a:latin typeface="Franklin Gothic Medium"/>
                <a:cs typeface="Franklin Gothic Medium"/>
              </a:rPr>
              <a:t>e</a:t>
            </a:r>
            <a:r>
              <a:rPr sz="1300" spc="-15" dirty="0">
                <a:latin typeface="Franklin Gothic Medium"/>
                <a:cs typeface="Franklin Gothic Medium"/>
              </a:rPr>
              <a:t>n</a:t>
            </a:r>
            <a:r>
              <a:rPr sz="1300" spc="-5" dirty="0">
                <a:latin typeface="Franklin Gothic Medium"/>
                <a:cs typeface="Franklin Gothic Medium"/>
              </a:rPr>
              <a:t>t</a:t>
            </a:r>
            <a:endParaRPr sz="1300">
              <a:latin typeface="Franklin Gothic Medium"/>
              <a:cs typeface="Franklin Gothic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76473" y="2306827"/>
            <a:ext cx="523240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89535">
              <a:lnSpc>
                <a:spcPts val="1120"/>
              </a:lnSpc>
              <a:spcBef>
                <a:spcPts val="305"/>
              </a:spcBef>
            </a:pPr>
            <a:r>
              <a:rPr sz="1100" dirty="0">
                <a:latin typeface="Franklin Gothic Medium"/>
                <a:cs typeface="Franklin Gothic Medium"/>
              </a:rPr>
              <a:t>Work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R</a:t>
            </a:r>
            <a:r>
              <a:rPr sz="1100" spc="-5" dirty="0">
                <a:latin typeface="Franklin Gothic Medium"/>
                <a:cs typeface="Franklin Gothic Medium"/>
              </a:rPr>
              <a:t>e</a:t>
            </a:r>
            <a:r>
              <a:rPr sz="1100" dirty="0">
                <a:latin typeface="Franklin Gothic Medium"/>
                <a:cs typeface="Franklin Gothic Medium"/>
              </a:rPr>
              <a:t>q</a:t>
            </a:r>
            <a:r>
              <a:rPr sz="1100" spc="5" dirty="0">
                <a:latin typeface="Franklin Gothic Medium"/>
                <a:cs typeface="Franklin Gothic Medium"/>
              </a:rPr>
              <a:t>u</a:t>
            </a:r>
            <a:r>
              <a:rPr sz="1100" spc="-5" dirty="0">
                <a:latin typeface="Franklin Gothic Medium"/>
                <a:cs typeface="Franklin Gothic Medium"/>
              </a:rPr>
              <a:t>est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34992" y="3100832"/>
            <a:ext cx="556260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16510">
              <a:lnSpc>
                <a:spcPts val="1120"/>
              </a:lnSpc>
              <a:spcBef>
                <a:spcPts val="305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Request </a:t>
            </a:r>
            <a:r>
              <a:rPr sz="1100" spc="-260" dirty="0">
                <a:latin typeface="Franklin Gothic Medium"/>
                <a:cs typeface="Franklin Gothic Medium"/>
              </a:rPr>
              <a:t> </a:t>
            </a:r>
            <a:r>
              <a:rPr sz="1100" spc="-10" dirty="0">
                <a:latin typeface="Franklin Gothic Medium"/>
                <a:cs typeface="Franklin Gothic Medium"/>
              </a:rPr>
              <a:t>A</a:t>
            </a:r>
            <a:r>
              <a:rPr sz="1100" dirty="0">
                <a:latin typeface="Franklin Gothic Medium"/>
                <a:cs typeface="Franklin Gothic Medium"/>
              </a:rPr>
              <a:t>ppro</a:t>
            </a:r>
            <a:r>
              <a:rPr sz="1100" spc="-5" dirty="0">
                <a:latin typeface="Franklin Gothic Medium"/>
                <a:cs typeface="Franklin Gothic Medium"/>
              </a:rPr>
              <a:t>v</a:t>
            </a:r>
            <a:r>
              <a:rPr sz="1100" dirty="0">
                <a:latin typeface="Franklin Gothic Medium"/>
                <a:cs typeface="Franklin Gothic Medium"/>
              </a:rPr>
              <a:t>al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58792" y="4760214"/>
            <a:ext cx="7105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Wo</a:t>
            </a:r>
            <a:r>
              <a:rPr sz="1100" spc="5" dirty="0">
                <a:latin typeface="Franklin Gothic Medium"/>
                <a:cs typeface="Franklin Gothic Medium"/>
              </a:rPr>
              <a:t>r</a:t>
            </a:r>
            <a:r>
              <a:rPr sz="1100" dirty="0">
                <a:latin typeface="Franklin Gothic Medium"/>
                <a:cs typeface="Franklin Gothic Medium"/>
              </a:rPr>
              <a:t>k</a:t>
            </a:r>
            <a:r>
              <a:rPr sz="1100" spc="-2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Or</a:t>
            </a:r>
            <a:r>
              <a:rPr sz="1100" spc="5" dirty="0">
                <a:latin typeface="Franklin Gothic Medium"/>
                <a:cs typeface="Franklin Gothic Medium"/>
              </a:rPr>
              <a:t>d</a:t>
            </a:r>
            <a:r>
              <a:rPr sz="1100" spc="-5" dirty="0">
                <a:latin typeface="Franklin Gothic Medium"/>
                <a:cs typeface="Franklin Gothic Medium"/>
              </a:rPr>
              <a:t>er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83510" y="5482844"/>
            <a:ext cx="710565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7305" marR="5080" indent="-15240">
              <a:lnSpc>
                <a:spcPts val="1120"/>
              </a:lnSpc>
              <a:spcBef>
                <a:spcPts val="305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Wo</a:t>
            </a:r>
            <a:r>
              <a:rPr sz="1100" spc="5" dirty="0">
                <a:latin typeface="Franklin Gothic Medium"/>
                <a:cs typeface="Franklin Gothic Medium"/>
              </a:rPr>
              <a:t>r</a:t>
            </a:r>
            <a:r>
              <a:rPr sz="1100" dirty="0">
                <a:latin typeface="Franklin Gothic Medium"/>
                <a:cs typeface="Franklin Gothic Medium"/>
              </a:rPr>
              <a:t>k</a:t>
            </a:r>
            <a:r>
              <a:rPr sz="1100" spc="-2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Or</a:t>
            </a:r>
            <a:r>
              <a:rPr sz="1100" spc="5" dirty="0">
                <a:latin typeface="Franklin Gothic Medium"/>
                <a:cs typeface="Franklin Gothic Medium"/>
              </a:rPr>
              <a:t>d</a:t>
            </a:r>
            <a:r>
              <a:rPr sz="1100" spc="-5" dirty="0">
                <a:latin typeface="Franklin Gothic Medium"/>
                <a:cs typeface="Franklin Gothic Medium"/>
              </a:rPr>
              <a:t>er  </a:t>
            </a:r>
            <a:r>
              <a:rPr sz="1100" dirty="0">
                <a:latin typeface="Franklin Gothic Medium"/>
                <a:cs typeface="Franklin Gothic Medium"/>
              </a:rPr>
              <a:t>Processing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4846" y="4688840"/>
            <a:ext cx="457200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55880">
              <a:lnSpc>
                <a:spcPts val="1120"/>
              </a:lnSpc>
              <a:spcBef>
                <a:spcPts val="305"/>
              </a:spcBef>
            </a:pPr>
            <a:r>
              <a:rPr sz="1100" dirty="0">
                <a:latin typeface="Franklin Gothic Medium"/>
                <a:cs typeface="Franklin Gothic Medium"/>
              </a:rPr>
              <a:t>Work </a:t>
            </a:r>
            <a:r>
              <a:rPr sz="1100" spc="5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R</a:t>
            </a:r>
            <a:r>
              <a:rPr sz="1100" spc="-5" dirty="0">
                <a:latin typeface="Franklin Gothic Medium"/>
                <a:cs typeface="Franklin Gothic Medium"/>
              </a:rPr>
              <a:t>ev</a:t>
            </a:r>
            <a:r>
              <a:rPr sz="1100" spc="5" dirty="0">
                <a:latin typeface="Franklin Gothic Medium"/>
                <a:cs typeface="Franklin Gothic Medium"/>
              </a:rPr>
              <a:t>i</a:t>
            </a:r>
            <a:r>
              <a:rPr sz="1100" spc="-5" dirty="0">
                <a:latin typeface="Franklin Gothic Medium"/>
                <a:cs typeface="Franklin Gothic Medium"/>
              </a:rPr>
              <a:t>ew</a:t>
            </a:r>
            <a:endParaRPr sz="110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09877" y="3100832"/>
            <a:ext cx="706120" cy="33591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86690" marR="5080" indent="-173990">
              <a:lnSpc>
                <a:spcPts val="1120"/>
              </a:lnSpc>
              <a:spcBef>
                <a:spcPts val="305"/>
              </a:spcBef>
            </a:pPr>
            <a:r>
              <a:rPr sz="1100" spc="-5" dirty="0">
                <a:latin typeface="Franklin Gothic Medium"/>
                <a:cs typeface="Franklin Gothic Medium"/>
              </a:rPr>
              <a:t>Cl</a:t>
            </a:r>
            <a:r>
              <a:rPr sz="1100" spc="5" dirty="0">
                <a:latin typeface="Franklin Gothic Medium"/>
                <a:cs typeface="Franklin Gothic Medium"/>
              </a:rPr>
              <a:t>o</a:t>
            </a:r>
            <a:r>
              <a:rPr sz="1100" spc="-5" dirty="0">
                <a:latin typeface="Franklin Gothic Medium"/>
                <a:cs typeface="Franklin Gothic Medium"/>
              </a:rPr>
              <a:t>s</a:t>
            </a:r>
            <a:r>
              <a:rPr sz="1100" dirty="0">
                <a:latin typeface="Franklin Gothic Medium"/>
                <a:cs typeface="Franklin Gothic Medium"/>
              </a:rPr>
              <a:t>e</a:t>
            </a:r>
            <a:r>
              <a:rPr sz="1100" spc="-15" dirty="0">
                <a:latin typeface="Franklin Gothic Medium"/>
                <a:cs typeface="Franklin Gothic Medium"/>
              </a:rPr>
              <a:t> </a:t>
            </a:r>
            <a:r>
              <a:rPr sz="1100" spc="-5" dirty="0">
                <a:latin typeface="Franklin Gothic Medium"/>
                <a:cs typeface="Franklin Gothic Medium"/>
              </a:rPr>
              <a:t>Wo</a:t>
            </a:r>
            <a:r>
              <a:rPr sz="1100" spc="5" dirty="0">
                <a:latin typeface="Franklin Gothic Medium"/>
                <a:cs typeface="Franklin Gothic Medium"/>
              </a:rPr>
              <a:t>r</a:t>
            </a:r>
            <a:r>
              <a:rPr sz="1100" dirty="0">
                <a:latin typeface="Franklin Gothic Medium"/>
                <a:cs typeface="Franklin Gothic Medium"/>
              </a:rPr>
              <a:t>k  Order</a:t>
            </a:r>
            <a:endParaRPr sz="1100">
              <a:latin typeface="Franklin Gothic Medium"/>
              <a:cs typeface="Franklin Gothic Medium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ED76507-39C6-4655-85F8-1E46EE051F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609600"/>
            <a:ext cx="4495800" cy="933831"/>
          </a:xfrm>
          <a:prstGeom prst="rect">
            <a:avLst/>
          </a:prstGeom>
        </p:spPr>
      </p:pic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206E523F-D92D-4522-B3D0-1C61E3D6B048}"/>
              </a:ext>
            </a:extLst>
          </p:cNvPr>
          <p:cNvSpPr/>
          <p:nvPr/>
        </p:nvSpPr>
        <p:spPr>
          <a:xfrm rot="16200000" flipV="1">
            <a:off x="953008" y="12772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822A3C-0513-438A-86B1-799AA99E5B67}"/>
              </a:ext>
            </a:extLst>
          </p:cNvPr>
          <p:cNvSpPr txBox="1"/>
          <p:nvPr/>
        </p:nvSpPr>
        <p:spPr>
          <a:xfrm>
            <a:off x="2808617" y="13592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4405EC-A4DD-45E6-9A5A-671DA78434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9051" y="1208278"/>
            <a:ext cx="4738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Preventive</a:t>
            </a:r>
            <a:r>
              <a:rPr sz="3600" spc="-110" dirty="0"/>
              <a:t> </a:t>
            </a:r>
            <a:r>
              <a:rPr sz="3600" spc="-5" dirty="0"/>
              <a:t>Maintenance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914771" y="2086482"/>
            <a:ext cx="4699635" cy="419671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241300" marR="579120" indent="-228600">
              <a:lnSpc>
                <a:spcPct val="70000"/>
              </a:lnSpc>
              <a:spcBef>
                <a:spcPts val="715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Manage 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yearly,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monthly, 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weekly,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daily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schedules</a:t>
            </a:r>
            <a:endParaRPr sz="170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585858"/>
              </a:buClr>
              <a:buFont typeface="Wingdings"/>
              <a:buChar char=""/>
            </a:pPr>
            <a:endParaRPr sz="1550">
              <a:latin typeface="Franklin Gothic Medium"/>
              <a:cs typeface="Franklin Gothic Medium"/>
            </a:endParaRPr>
          </a:p>
          <a:p>
            <a:pPr marL="241300" marR="38735" indent="-228600">
              <a:lnSpc>
                <a:spcPct val="70000"/>
              </a:lnSpc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Base date/ base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meter preventive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maintenance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Schedule.</a:t>
            </a:r>
            <a:endParaRPr sz="1700">
              <a:latin typeface="Franklin Gothic Medium"/>
              <a:cs typeface="Franklin Gothic Medium"/>
            </a:endParaRPr>
          </a:p>
          <a:p>
            <a:pPr marL="241300" indent="-228600">
              <a:lnSpc>
                <a:spcPts val="1735"/>
              </a:lnSpc>
              <a:spcBef>
                <a:spcPts val="1190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Associate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multiple</a:t>
            </a:r>
            <a:r>
              <a:rPr sz="1700" spc="-4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PMs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with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 single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</a:t>
            </a:r>
            <a:r>
              <a:rPr sz="1700" spc="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or</a:t>
            </a:r>
            <a:endParaRPr sz="1700">
              <a:latin typeface="Franklin Gothic Medium"/>
              <a:cs typeface="Franklin Gothic Medium"/>
            </a:endParaRPr>
          </a:p>
          <a:p>
            <a:pPr marL="241300">
              <a:lnSpc>
                <a:spcPts val="1735"/>
              </a:lnSpc>
            </a:pP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vice</a:t>
            </a:r>
            <a:r>
              <a:rPr sz="1700" spc="-6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versa.</a:t>
            </a:r>
            <a:endParaRPr sz="170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Franklin Gothic Medium"/>
              <a:cs typeface="Franklin Gothic Medium"/>
            </a:endParaRPr>
          </a:p>
          <a:p>
            <a:pPr marL="241300" marR="310515" indent="-228600">
              <a:lnSpc>
                <a:spcPct val="70000"/>
              </a:lnSpc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Multiple</a:t>
            </a:r>
            <a:r>
              <a:rPr sz="1700" spc="-5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task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</a:t>
            </a:r>
            <a:r>
              <a:rPr sz="17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parts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association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with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PMs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(bill</a:t>
            </a:r>
            <a:r>
              <a:rPr sz="1700" spc="-3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of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material</a:t>
            </a:r>
            <a:r>
              <a:rPr sz="17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routing)</a:t>
            </a:r>
            <a:endParaRPr sz="170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585858"/>
              </a:buClr>
              <a:buFont typeface="Wingdings"/>
              <a:buChar char=""/>
            </a:pPr>
            <a:endParaRPr sz="1550">
              <a:latin typeface="Franklin Gothic Medium"/>
              <a:cs typeface="Franklin Gothic Medium"/>
            </a:endParaRPr>
          </a:p>
          <a:p>
            <a:pPr marL="241300" marR="290830" indent="-228600">
              <a:lnSpc>
                <a:spcPct val="70000"/>
              </a:lnSpc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Minimize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 costs,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increase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reliability,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extend</a:t>
            </a:r>
            <a:r>
              <a:rPr sz="17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</a:t>
            </a:r>
            <a:r>
              <a:rPr sz="1700" spc="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life.</a:t>
            </a:r>
            <a:endParaRPr sz="1700">
              <a:latin typeface="Franklin Gothic Medium"/>
              <a:cs typeface="Franklin Gothic Medium"/>
            </a:endParaRPr>
          </a:p>
          <a:p>
            <a:pPr marL="241300" indent="-228600">
              <a:lnSpc>
                <a:spcPts val="1735"/>
              </a:lnSpc>
              <a:spcBef>
                <a:spcPts val="1190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Helps</a:t>
            </a:r>
            <a:r>
              <a:rPr sz="17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1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to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prevent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un-necessary equipment</a:t>
            </a:r>
            <a:endParaRPr sz="1700">
              <a:latin typeface="Franklin Gothic Medium"/>
              <a:cs typeface="Franklin Gothic Medium"/>
            </a:endParaRPr>
          </a:p>
          <a:p>
            <a:pPr marL="241300">
              <a:lnSpc>
                <a:spcPts val="1735"/>
              </a:lnSpc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failures.</a:t>
            </a:r>
            <a:endParaRPr sz="1700">
              <a:latin typeface="Franklin Gothic Medium"/>
              <a:cs typeface="Franklin Gothic Medium"/>
            </a:endParaRPr>
          </a:p>
          <a:p>
            <a:pPr marL="241300" indent="-228600">
              <a:lnSpc>
                <a:spcPts val="1735"/>
              </a:lnSpc>
              <a:spcBef>
                <a:spcPts val="1190"/>
              </a:spcBef>
              <a:buSzPct val="79411"/>
              <a:buFont typeface="Wingdings"/>
              <a:buChar char=""/>
              <a:tabLst>
                <a:tab pos="241300" algn="l"/>
              </a:tabLst>
            </a:pP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Increase</a:t>
            </a:r>
            <a:r>
              <a:rPr sz="1700" spc="-2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assets</a:t>
            </a:r>
            <a:r>
              <a:rPr sz="1700" spc="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performance,</a:t>
            </a:r>
            <a:r>
              <a:rPr sz="1700" spc="-3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reduce</a:t>
            </a:r>
            <a:r>
              <a:rPr sz="1700" spc="-2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downtime,</a:t>
            </a:r>
            <a:endParaRPr sz="1700">
              <a:latin typeface="Franklin Gothic Medium"/>
              <a:cs typeface="Franklin Gothic Medium"/>
            </a:endParaRPr>
          </a:p>
          <a:p>
            <a:pPr marL="241300" marR="147955">
              <a:lnSpc>
                <a:spcPct val="70000"/>
              </a:lnSpc>
              <a:spcBef>
                <a:spcPts val="305"/>
              </a:spcBef>
            </a:pPr>
            <a:r>
              <a:rPr sz="1700" spc="-1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improve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efficiency, </a:t>
            </a:r>
            <a:r>
              <a:rPr sz="1700" dirty="0">
                <a:solidFill>
                  <a:srgbClr val="585858"/>
                </a:solidFill>
                <a:latin typeface="Franklin Gothic Medium"/>
                <a:cs typeface="Franklin Gothic Medium"/>
              </a:rPr>
              <a:t>and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decrease maintenance </a:t>
            </a:r>
            <a:r>
              <a:rPr sz="1700" spc="-409" dirty="0">
                <a:solidFill>
                  <a:srgbClr val="585858"/>
                </a:solidFill>
                <a:latin typeface="Franklin Gothic Medium"/>
                <a:cs typeface="Franklin Gothic Medium"/>
              </a:rPr>
              <a:t> </a:t>
            </a:r>
            <a:r>
              <a:rPr sz="1700" spc="-5" dirty="0">
                <a:solidFill>
                  <a:srgbClr val="585858"/>
                </a:solidFill>
                <a:latin typeface="Franklin Gothic Medium"/>
                <a:cs typeface="Franklin Gothic Medium"/>
              </a:rPr>
              <a:t>costs.</a:t>
            </a:r>
            <a:endParaRPr sz="1700">
              <a:latin typeface="Franklin Gothic Medium"/>
              <a:cs typeface="Franklin Gothic Medium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760" y="1824227"/>
            <a:ext cx="3913632" cy="435254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576322" y="3772027"/>
            <a:ext cx="1018540" cy="421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>
              <a:lnSpc>
                <a:spcPts val="1555"/>
              </a:lnSpc>
              <a:spcBef>
                <a:spcPts val="100"/>
              </a:spcBef>
            </a:pPr>
            <a:r>
              <a:rPr sz="1400" spc="-10" dirty="0">
                <a:latin typeface="Franklin Gothic Medium"/>
                <a:cs typeface="Franklin Gothic Medium"/>
              </a:rPr>
              <a:t>Preventive</a:t>
            </a:r>
            <a:endParaRPr sz="1400">
              <a:latin typeface="Franklin Gothic Medium"/>
              <a:cs typeface="Franklin Gothic Medium"/>
            </a:endParaRPr>
          </a:p>
          <a:p>
            <a:pPr marL="12700">
              <a:lnSpc>
                <a:spcPts val="1555"/>
              </a:lnSpc>
            </a:pPr>
            <a:r>
              <a:rPr sz="1400" spc="-5" dirty="0">
                <a:latin typeface="Franklin Gothic Medium"/>
                <a:cs typeface="Franklin Gothic Medium"/>
              </a:rPr>
              <a:t>Maintenance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17038" y="2125725"/>
            <a:ext cx="733425" cy="4368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algn="ctr">
              <a:lnSpc>
                <a:spcPts val="1019"/>
              </a:lnSpc>
              <a:spcBef>
                <a:spcPts val="280"/>
              </a:spcBef>
            </a:pPr>
            <a:r>
              <a:rPr sz="1000" spc="-5" dirty="0">
                <a:latin typeface="Franklin Gothic Medium"/>
                <a:cs typeface="Franklin Gothic Medium"/>
              </a:rPr>
              <a:t>Preventive </a:t>
            </a:r>
            <a:r>
              <a:rPr sz="1000" dirty="0">
                <a:latin typeface="Franklin Gothic Medium"/>
                <a:cs typeface="Franklin Gothic Medium"/>
              </a:rPr>
              <a:t> </a:t>
            </a:r>
            <a:r>
              <a:rPr sz="1000" spc="-15" dirty="0">
                <a:latin typeface="Franklin Gothic Medium"/>
                <a:cs typeface="Franklin Gothic Medium"/>
              </a:rPr>
              <a:t>M</a:t>
            </a:r>
            <a:r>
              <a:rPr sz="1000" spc="-5" dirty="0">
                <a:latin typeface="Franklin Gothic Medium"/>
                <a:cs typeface="Franklin Gothic Medium"/>
              </a:rPr>
              <a:t>aint</a:t>
            </a:r>
            <a:r>
              <a:rPr sz="1000" dirty="0">
                <a:latin typeface="Franklin Gothic Medium"/>
                <a:cs typeface="Franklin Gothic Medium"/>
              </a:rPr>
              <a:t>e</a:t>
            </a:r>
            <a:r>
              <a:rPr sz="1000" spc="-5" dirty="0">
                <a:latin typeface="Franklin Gothic Medium"/>
                <a:cs typeface="Franklin Gothic Medium"/>
              </a:rPr>
              <a:t>nance  Schedules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83507" y="3012439"/>
            <a:ext cx="649605" cy="3073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161290">
              <a:lnSpc>
                <a:spcPts val="1019"/>
              </a:lnSpc>
              <a:spcBef>
                <a:spcPts val="280"/>
              </a:spcBef>
            </a:pPr>
            <a:r>
              <a:rPr sz="1000" spc="-5" dirty="0">
                <a:latin typeface="Franklin Gothic Medium"/>
                <a:cs typeface="Franklin Gothic Medium"/>
              </a:rPr>
              <a:t>Asset </a:t>
            </a:r>
            <a:r>
              <a:rPr sz="1000" dirty="0">
                <a:latin typeface="Franklin Gothic Medium"/>
                <a:cs typeface="Franklin Gothic Medium"/>
              </a:rPr>
              <a:t> </a:t>
            </a:r>
            <a:r>
              <a:rPr sz="1000" spc="-5" dirty="0">
                <a:latin typeface="Franklin Gothic Medium"/>
                <a:cs typeface="Franklin Gothic Medium"/>
              </a:rPr>
              <a:t>Assoc</a:t>
            </a:r>
            <a:r>
              <a:rPr sz="1000" spc="-10" dirty="0">
                <a:latin typeface="Franklin Gothic Medium"/>
                <a:cs typeface="Franklin Gothic Medium"/>
              </a:rPr>
              <a:t>i</a:t>
            </a:r>
            <a:r>
              <a:rPr sz="1000" spc="-5" dirty="0">
                <a:latin typeface="Franklin Gothic Medium"/>
                <a:cs typeface="Franklin Gothic Medium"/>
              </a:rPr>
              <a:t>at</a:t>
            </a:r>
            <a:r>
              <a:rPr sz="1000" spc="-10" dirty="0">
                <a:latin typeface="Franklin Gothic Medium"/>
                <a:cs typeface="Franklin Gothic Medium"/>
              </a:rPr>
              <a:t>i</a:t>
            </a:r>
            <a:r>
              <a:rPr sz="1000" spc="-5" dirty="0">
                <a:latin typeface="Franklin Gothic Medium"/>
                <a:cs typeface="Franklin Gothic Medium"/>
              </a:rPr>
              <a:t>on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56659" y="4656277"/>
            <a:ext cx="50419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110"/>
              </a:lnSpc>
              <a:spcBef>
                <a:spcPts val="95"/>
              </a:spcBef>
            </a:pPr>
            <a:r>
              <a:rPr sz="1000" spc="-5" dirty="0">
                <a:latin typeface="Franklin Gothic Medium"/>
                <a:cs typeface="Franklin Gothic Medium"/>
              </a:rPr>
              <a:t>PM’s</a:t>
            </a:r>
            <a:endParaRPr sz="1000">
              <a:latin typeface="Franklin Gothic Medium"/>
              <a:cs typeface="Franklin Gothic Medium"/>
            </a:endParaRPr>
          </a:p>
          <a:p>
            <a:pPr algn="ctr">
              <a:lnSpc>
                <a:spcPts val="1110"/>
              </a:lnSpc>
            </a:pPr>
            <a:r>
              <a:rPr sz="1000" spc="-5" dirty="0">
                <a:latin typeface="Franklin Gothic Medium"/>
                <a:cs typeface="Franklin Gothic Medium"/>
              </a:rPr>
              <a:t>Approval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02382" y="5478881"/>
            <a:ext cx="56451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110"/>
              </a:lnSpc>
              <a:spcBef>
                <a:spcPts val="95"/>
              </a:spcBef>
            </a:pPr>
            <a:r>
              <a:rPr sz="1000" spc="-5" dirty="0">
                <a:latin typeface="Franklin Gothic Medium"/>
                <a:cs typeface="Franklin Gothic Medium"/>
              </a:rPr>
              <a:t>PM’s</a:t>
            </a:r>
            <a:endParaRPr sz="1000">
              <a:latin typeface="Franklin Gothic Medium"/>
              <a:cs typeface="Franklin Gothic Medium"/>
            </a:endParaRPr>
          </a:p>
          <a:p>
            <a:pPr algn="ctr">
              <a:lnSpc>
                <a:spcPts val="1110"/>
              </a:lnSpc>
            </a:pPr>
            <a:r>
              <a:rPr sz="1000" spc="-5" dirty="0">
                <a:latin typeface="Franklin Gothic Medium"/>
                <a:cs typeface="Franklin Gothic Medium"/>
              </a:rPr>
              <a:t>Triggering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93367" y="4656277"/>
            <a:ext cx="73342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110"/>
              </a:lnSpc>
              <a:spcBef>
                <a:spcPts val="95"/>
              </a:spcBef>
            </a:pPr>
            <a:r>
              <a:rPr sz="1000" spc="-5" dirty="0">
                <a:latin typeface="Franklin Gothic Medium"/>
                <a:cs typeface="Franklin Gothic Medium"/>
              </a:rPr>
              <a:t>Due</a:t>
            </a:r>
            <a:endParaRPr sz="1000">
              <a:latin typeface="Franklin Gothic Medium"/>
              <a:cs typeface="Franklin Gothic Medium"/>
            </a:endParaRPr>
          </a:p>
          <a:p>
            <a:pPr algn="ctr">
              <a:lnSpc>
                <a:spcPts val="1110"/>
              </a:lnSpc>
            </a:pPr>
            <a:r>
              <a:rPr sz="1000" spc="-5" dirty="0">
                <a:latin typeface="Franklin Gothic Medium"/>
                <a:cs typeface="Franklin Gothic Medium"/>
              </a:rPr>
              <a:t>Maintenance</a:t>
            </a:r>
            <a:endParaRPr sz="100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08608" y="3012439"/>
            <a:ext cx="703580" cy="3073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01295" marR="5080" indent="-189230">
              <a:lnSpc>
                <a:spcPts val="1019"/>
              </a:lnSpc>
              <a:spcBef>
                <a:spcPts val="280"/>
              </a:spcBef>
            </a:pPr>
            <a:r>
              <a:rPr sz="1000" spc="-10" dirty="0">
                <a:latin typeface="Franklin Gothic Medium"/>
                <a:cs typeface="Franklin Gothic Medium"/>
              </a:rPr>
              <a:t>C</a:t>
            </a:r>
            <a:r>
              <a:rPr sz="1000" spc="-5" dirty="0">
                <a:latin typeface="Franklin Gothic Medium"/>
                <a:cs typeface="Franklin Gothic Medium"/>
              </a:rPr>
              <a:t>reate</a:t>
            </a:r>
            <a:r>
              <a:rPr sz="1000" spc="-10" dirty="0">
                <a:latin typeface="Franklin Gothic Medium"/>
                <a:cs typeface="Franklin Gothic Medium"/>
              </a:rPr>
              <a:t> W</a:t>
            </a:r>
            <a:r>
              <a:rPr sz="1000" spc="-5" dirty="0">
                <a:latin typeface="Franklin Gothic Medium"/>
                <a:cs typeface="Franklin Gothic Medium"/>
              </a:rPr>
              <a:t>o</a:t>
            </a:r>
            <a:r>
              <a:rPr sz="1000" dirty="0">
                <a:latin typeface="Franklin Gothic Medium"/>
                <a:cs typeface="Franklin Gothic Medium"/>
              </a:rPr>
              <a:t>r</a:t>
            </a:r>
            <a:r>
              <a:rPr sz="1000" spc="-5" dirty="0">
                <a:latin typeface="Franklin Gothic Medium"/>
                <a:cs typeface="Franklin Gothic Medium"/>
              </a:rPr>
              <a:t>k  Order</a:t>
            </a:r>
            <a:endParaRPr sz="1000">
              <a:latin typeface="Franklin Gothic Medium"/>
              <a:cs typeface="Franklin Gothic Medium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1C6F079-FFB9-4C51-AD76-3154F42F80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r="9294" b="32362"/>
          <a:stretch/>
        </p:blipFill>
        <p:spPr>
          <a:xfrm>
            <a:off x="609600" y="609600"/>
            <a:ext cx="4495800" cy="933831"/>
          </a:xfrm>
          <a:prstGeom prst="rect">
            <a:avLst/>
          </a:prstGeom>
        </p:spPr>
      </p:pic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710D4117-8381-48ED-B463-C9D223244C8E}"/>
              </a:ext>
            </a:extLst>
          </p:cNvPr>
          <p:cNvSpPr/>
          <p:nvPr/>
        </p:nvSpPr>
        <p:spPr>
          <a:xfrm rot="16200000" flipV="1">
            <a:off x="953008" y="1277240"/>
            <a:ext cx="456184" cy="76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8A9C55-49D1-429A-8133-969C3658A217}"/>
              </a:ext>
            </a:extLst>
          </p:cNvPr>
          <p:cNvSpPr txBox="1"/>
          <p:nvPr/>
        </p:nvSpPr>
        <p:spPr>
          <a:xfrm>
            <a:off x="2808617" y="1359264"/>
            <a:ext cx="2296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CC0066"/>
                </a:solidFill>
                <a:latin typeface="Franklin Gothic Demi" panose="020B0703020102020204" pitchFamily="34" charset="0"/>
              </a:rPr>
              <a:t>leverage your ROA </a:t>
            </a:r>
            <a:endParaRPr lang="en-MY" sz="2000" dirty="0">
              <a:solidFill>
                <a:srgbClr val="CC0066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4C9EAB1-3E56-4037-8785-9B7716ECB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21543"/>
            <a:ext cx="3721511" cy="4854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802</Words>
  <Application>Microsoft Office PowerPoint</Application>
  <PresentationFormat>Widescreen</PresentationFormat>
  <Paragraphs>164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Adobe Gothic Std B</vt:lpstr>
      <vt:lpstr>Arial Black</vt:lpstr>
      <vt:lpstr>Bahnschrift Light SemiCondensed</vt:lpstr>
      <vt:lpstr>Calibri</vt:lpstr>
      <vt:lpstr>Franklin Gothic Demi</vt:lpstr>
      <vt:lpstr>Franklin Gothic Medium</vt:lpstr>
      <vt:lpstr>Wingdings</vt:lpstr>
      <vt:lpstr>Office Theme</vt:lpstr>
      <vt:lpstr>PowerPoint Presentation</vt:lpstr>
      <vt:lpstr>PowerPoint Presentation</vt:lpstr>
      <vt:lpstr>PowerPoint Presentation</vt:lpstr>
      <vt:lpstr>Elegant visual interface for easily accessing and  interpreting     various data.</vt:lpstr>
      <vt:lpstr>Suited for a wide range  of industries  </vt:lpstr>
      <vt:lpstr>PowerPoint Presentation</vt:lpstr>
      <vt:lpstr>Asset Management</vt:lpstr>
      <vt:lpstr>Work Management</vt:lpstr>
      <vt:lpstr>Preventive Maintenance</vt:lpstr>
      <vt:lpstr>Inventory Management</vt:lpstr>
      <vt:lpstr>Inspection Management</vt:lpstr>
      <vt:lpstr>Security</vt:lpstr>
      <vt:lpstr>Compliances</vt:lpstr>
      <vt:lpstr>Other Features &amp; Benefits</vt:lpstr>
      <vt:lpstr>@ 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Baskaren</dc:creator>
  <cp:lastModifiedBy>Baskaren Ramachandran</cp:lastModifiedBy>
  <cp:revision>9</cp:revision>
  <dcterms:created xsi:type="dcterms:W3CDTF">2021-03-18T05:36:07Z</dcterms:created>
  <dcterms:modified xsi:type="dcterms:W3CDTF">2022-01-25T07:41:20Z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2021-03-18T00:00:00Z</vt:filetime>
  </property>
</Properties>
</file>